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  <p:sldMasterId id="2147483669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81" r:id="rId7"/>
    <p:sldId id="286" r:id="rId8"/>
    <p:sldId id="302" r:id="rId9"/>
    <p:sldId id="292" r:id="rId10"/>
    <p:sldId id="287" r:id="rId11"/>
    <p:sldId id="303" r:id="rId12"/>
    <p:sldId id="304" r:id="rId13"/>
    <p:sldId id="294" r:id="rId14"/>
    <p:sldId id="305" r:id="rId15"/>
    <p:sldId id="296" r:id="rId16"/>
    <p:sldId id="293" r:id="rId17"/>
    <p:sldId id="277" r:id="rId18"/>
    <p:sldId id="278" r:id="rId19"/>
    <p:sldId id="279" r:id="rId20"/>
    <p:sldId id="301" r:id="rId21"/>
    <p:sldId id="280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F1E01AAC-2C7C-469B-8511-D3A8575D34A2}">
          <p14:sldIdLst>
            <p14:sldId id="256"/>
            <p14:sldId id="257"/>
            <p14:sldId id="258"/>
            <p14:sldId id="259"/>
            <p14:sldId id="281"/>
            <p14:sldId id="286"/>
            <p14:sldId id="302"/>
            <p14:sldId id="292"/>
            <p14:sldId id="287"/>
            <p14:sldId id="303"/>
            <p14:sldId id="304"/>
            <p14:sldId id="294"/>
            <p14:sldId id="305"/>
            <p14:sldId id="296"/>
            <p14:sldId id="293"/>
            <p14:sldId id="277"/>
            <p14:sldId id="278"/>
            <p14:sldId id="279"/>
            <p14:sldId id="301"/>
            <p14:sldId id="280"/>
          </p14:sldIdLst>
        </p14:section>
        <p14:section name="제목 없는 구역" id="{8496C521-735D-4F7C-B917-EEEB2343912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4534B6-1387-49A4-B558-93391E02F844}">
  <a:tblStyle styleId="{614534B6-1387-49A4-B558-93391E02F84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EFC"/>
          </a:solidFill>
        </a:fill>
      </a:tcStyle>
    </a:wholeTbl>
    <a:band1H>
      <a:tcTxStyle/>
      <a:tcStyle>
        <a:tcBdr/>
        <a:fill>
          <a:solidFill>
            <a:srgbClr val="CBDBF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BF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2B95156-1E2D-4CB8-BEFE-C8A857BB1267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5AA81B-BBB5-4392-8076-FD9FE9627FA2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3345" autoAdjust="0"/>
  </p:normalViewPr>
  <p:slideViewPr>
    <p:cSldViewPr snapToGrid="0">
      <p:cViewPr varScale="1">
        <p:scale>
          <a:sx n="48" d="100"/>
          <a:sy n="48" d="100"/>
        </p:scale>
        <p:origin x="62" y="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안녕하세요 MUD(Meeting Using DeepLearning)팀 발표 시작하겠습니다.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 팀은 팀장 박주영, 팀원 김혜원, 김아연, 홍승환으로 이루어져있습니다.</a:t>
            </a:r>
            <a:endParaRPr/>
          </a:p>
        </p:txBody>
      </p:sp>
      <p:sp>
        <p:nvSpPr>
          <p:cNvPr id="114" name="Google Shape;1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여기 지워야 하나???</a:t>
            </a:r>
            <a:endParaRPr/>
          </a:p>
        </p:txBody>
      </p:sp>
      <p:sp>
        <p:nvSpPr>
          <p:cNvPr id="165" name="Google Shape;16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/>
              <a:t>정부지원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/>
              <a:t>2. 경쟁력 유리시장에 많이 없어서 더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/>
              <a:t>3.음성 + 인공지능 🡪 기업 업무생산성 높임… 생산성 크기때문에 사업성이 크다.1</a:t>
            </a:r>
            <a:endParaRPr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ㄹㅇㄴ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515" name="Google Shape;5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>
  <p:cSld name="Section Break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3311691" y="2564904"/>
            <a:ext cx="8880309" cy="17281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303363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1049720" y="1400096"/>
            <a:ext cx="3974251" cy="3974251"/>
          </a:xfrm>
          <a:prstGeom prst="ellipse">
            <a:avLst/>
          </a:prstGeom>
          <a:solidFill>
            <a:srgbClr val="F2F2F2"/>
          </a:solidFill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5587427" y="2908905"/>
            <a:ext cx="6604573" cy="63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3"/>
          </p:nvPr>
        </p:nvSpPr>
        <p:spPr>
          <a:xfrm>
            <a:off x="5587427" y="3540340"/>
            <a:ext cx="6604573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s and Contents Layout">
  <p:cSld name="2_Images and Contents Layou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0" y="210372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2"/>
          </p:nvPr>
        </p:nvSpPr>
        <p:spPr>
          <a:xfrm>
            <a:off x="0" y="978457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0" name="Google Shape;50;p11" descr="D:\Fullppt\005-PNG이미지\노트북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04800" y="1316766"/>
            <a:ext cx="8584243" cy="436608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/>
          <p:nvPr/>
        </p:nvSpPr>
        <p:spPr>
          <a:xfrm>
            <a:off x="311696" y="5682850"/>
            <a:ext cx="11568608" cy="7224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1"/>
          <p:cNvSpPr>
            <a:spLocks noGrp="1"/>
          </p:cNvSpPr>
          <p:nvPr>
            <p:ph type="pic" idx="3"/>
          </p:nvPr>
        </p:nvSpPr>
        <p:spPr>
          <a:xfrm>
            <a:off x="1213786" y="1873324"/>
            <a:ext cx="4114129" cy="30424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s and Contents Layout">
  <p:cSld name="3_Images and Contents Layou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>
            <a:spLocks noGrp="1"/>
          </p:cNvSpPr>
          <p:nvPr>
            <p:ph type="pic" idx="2"/>
          </p:nvPr>
        </p:nvSpPr>
        <p:spPr>
          <a:xfrm>
            <a:off x="4354400" y="627275"/>
            <a:ext cx="3360000" cy="3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2"/>
          <p:cNvSpPr>
            <a:spLocks noGrp="1"/>
          </p:cNvSpPr>
          <p:nvPr>
            <p:ph type="pic" idx="3"/>
          </p:nvPr>
        </p:nvSpPr>
        <p:spPr>
          <a:xfrm>
            <a:off x="5494440" y="4089360"/>
            <a:ext cx="2219961" cy="22199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>
            <a:spLocks noGrp="1"/>
          </p:cNvSpPr>
          <p:nvPr>
            <p:ph type="pic" idx="4"/>
          </p:nvPr>
        </p:nvSpPr>
        <p:spPr>
          <a:xfrm>
            <a:off x="7812477" y="1773170"/>
            <a:ext cx="2219799" cy="22141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s and Contents Layout">
  <p:cSld name="4_Images and Contents Layou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0" y="210372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2"/>
          </p:nvPr>
        </p:nvSpPr>
        <p:spPr>
          <a:xfrm>
            <a:off x="0" y="978457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>
            <a:spLocks noGrp="1"/>
          </p:cNvSpPr>
          <p:nvPr>
            <p:ph type="pic" idx="3"/>
          </p:nvPr>
        </p:nvSpPr>
        <p:spPr>
          <a:xfrm>
            <a:off x="719403" y="1508787"/>
            <a:ext cx="5376597" cy="28803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>
            <a:spLocks noGrp="1"/>
          </p:cNvSpPr>
          <p:nvPr>
            <p:ph type="pic" idx="4"/>
          </p:nvPr>
        </p:nvSpPr>
        <p:spPr>
          <a:xfrm>
            <a:off x="719403" y="4389107"/>
            <a:ext cx="5376597" cy="19202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Images and Contents Layout">
  <p:cSld name="6_Images and Contents Layou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480000" y="480001"/>
            <a:ext cx="3600000" cy="589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8103632" y="480001"/>
            <a:ext cx="3600000" cy="589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>
            <a:spLocks noGrp="1"/>
          </p:cNvSpPr>
          <p:nvPr>
            <p:ph type="pic" idx="2"/>
          </p:nvPr>
        </p:nvSpPr>
        <p:spPr>
          <a:xfrm>
            <a:off x="4291816" y="480001"/>
            <a:ext cx="3600000" cy="589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Images and Contents Layout">
  <p:cSld name="5_Images and Contents Layout">
    <p:bg>
      <p:bgPr>
        <a:solidFill>
          <a:schemeClr val="accent4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>
            <a:spLocks noGrp="1"/>
          </p:cNvSpPr>
          <p:nvPr>
            <p:ph type="pic" idx="3"/>
          </p:nvPr>
        </p:nvSpPr>
        <p:spPr>
          <a:xfrm>
            <a:off x="5159896" y="2492896"/>
            <a:ext cx="1872208" cy="1872208"/>
          </a:xfrm>
          <a:prstGeom prst="ellipse">
            <a:avLst/>
          </a:prstGeom>
          <a:solidFill>
            <a:schemeClr val="lt1"/>
          </a:solidFill>
          <a:ln w="889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Images and Contents Layout">
  <p:cSld name="7_Images and Contents Layou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0" y="199771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2"/>
          </p:nvPr>
        </p:nvSpPr>
        <p:spPr>
          <a:xfrm>
            <a:off x="0" y="967856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0" y="2468896"/>
            <a:ext cx="2976000" cy="38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>
            <a:spLocks noGrp="1"/>
          </p:cNvSpPr>
          <p:nvPr>
            <p:ph type="pic" idx="4"/>
          </p:nvPr>
        </p:nvSpPr>
        <p:spPr>
          <a:xfrm>
            <a:off x="6144000" y="2468896"/>
            <a:ext cx="2976000" cy="38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>
            <a:spLocks noGrp="1"/>
          </p:cNvSpPr>
          <p:nvPr>
            <p:ph type="pic" idx="5"/>
          </p:nvPr>
        </p:nvSpPr>
        <p:spPr>
          <a:xfrm>
            <a:off x="9216000" y="2468896"/>
            <a:ext cx="2976000" cy="38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3072000" y="2468896"/>
            <a:ext cx="2976000" cy="3840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Images and Contents Layout">
  <p:cSld name="10_Images and Contents Layou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6110731" y="0"/>
            <a:ext cx="3048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7"/>
          <p:cNvSpPr>
            <a:spLocks noGrp="1"/>
          </p:cNvSpPr>
          <p:nvPr>
            <p:ph type="pic" idx="2"/>
          </p:nvPr>
        </p:nvSpPr>
        <p:spPr>
          <a:xfrm>
            <a:off x="9144000" y="931704"/>
            <a:ext cx="3048000" cy="24962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>
            <a:spLocks noGrp="1"/>
          </p:cNvSpPr>
          <p:nvPr>
            <p:ph type="pic" idx="3"/>
          </p:nvPr>
        </p:nvSpPr>
        <p:spPr>
          <a:xfrm>
            <a:off x="6110731" y="3438142"/>
            <a:ext cx="3048000" cy="24962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>
            <a:spLocks noGrp="1"/>
          </p:cNvSpPr>
          <p:nvPr>
            <p:ph type="pic" idx="4"/>
          </p:nvPr>
        </p:nvSpPr>
        <p:spPr>
          <a:xfrm>
            <a:off x="3063172" y="932723"/>
            <a:ext cx="3048000" cy="24962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>
            <a:spLocks noGrp="1"/>
          </p:cNvSpPr>
          <p:nvPr>
            <p:ph type="pic" idx="5"/>
          </p:nvPr>
        </p:nvSpPr>
        <p:spPr>
          <a:xfrm>
            <a:off x="0" y="3439160"/>
            <a:ext cx="3048000" cy="24962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Images and Contents Layout">
  <p:cSld name="8_Images and Contents Layou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>
            <a:spLocks noGrp="1"/>
          </p:cNvSpPr>
          <p:nvPr>
            <p:ph type="pic" idx="3"/>
          </p:nvPr>
        </p:nvSpPr>
        <p:spPr>
          <a:xfrm>
            <a:off x="4851280" y="1699523"/>
            <a:ext cx="2649569" cy="22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>
            <a:spLocks noGrp="1"/>
          </p:cNvSpPr>
          <p:nvPr>
            <p:ph type="pic" idx="4"/>
          </p:nvPr>
        </p:nvSpPr>
        <p:spPr>
          <a:xfrm>
            <a:off x="7500220" y="1699523"/>
            <a:ext cx="2342984" cy="22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>
            <a:spLocks noGrp="1"/>
          </p:cNvSpPr>
          <p:nvPr>
            <p:ph type="pic" idx="5"/>
          </p:nvPr>
        </p:nvSpPr>
        <p:spPr>
          <a:xfrm>
            <a:off x="9842831" y="1699523"/>
            <a:ext cx="2342984" cy="22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>
            <a:spLocks noGrp="1"/>
          </p:cNvSpPr>
          <p:nvPr>
            <p:ph type="pic" idx="6"/>
          </p:nvPr>
        </p:nvSpPr>
        <p:spPr>
          <a:xfrm>
            <a:off x="4851280" y="3952861"/>
            <a:ext cx="2649569" cy="22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>
            <a:spLocks noGrp="1"/>
          </p:cNvSpPr>
          <p:nvPr>
            <p:ph type="pic" idx="7"/>
          </p:nvPr>
        </p:nvSpPr>
        <p:spPr>
          <a:xfrm>
            <a:off x="7500220" y="3952861"/>
            <a:ext cx="2342984" cy="22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>
            <a:spLocks noGrp="1"/>
          </p:cNvSpPr>
          <p:nvPr>
            <p:ph type="pic" idx="8"/>
          </p:nvPr>
        </p:nvSpPr>
        <p:spPr>
          <a:xfrm>
            <a:off x="9842831" y="3952861"/>
            <a:ext cx="2342984" cy="22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1" y="1696861"/>
            <a:ext cx="4859363" cy="451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ets layout">
  <p:cSld name="icon sets layou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95" name="Google Shape;95;p19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9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4078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9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4101075"/>
            <a:ext cx="12192000" cy="2208245"/>
          </a:xfrm>
          <a:prstGeom prst="rect">
            <a:avLst/>
          </a:prstGeom>
          <a:solidFill>
            <a:schemeClr val="lt1">
              <a:alpha val="8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0" y="4582326"/>
            <a:ext cx="12192000" cy="768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-197" y="535041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/>
          <p:nvPr/>
        </p:nvSpPr>
        <p:spPr>
          <a:xfrm>
            <a:off x="0" y="6309320"/>
            <a:ext cx="12192000" cy="960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6211360"/>
            <a:ext cx="12192000" cy="96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2993020" y="6762"/>
            <a:ext cx="1859661" cy="6863917"/>
          </a:xfrm>
          <a:custGeom>
            <a:avLst/>
            <a:gdLst/>
            <a:ahLst/>
            <a:cxnLst/>
            <a:rect l="l" t="t" r="r" b="b"/>
            <a:pathLst>
              <a:path w="1394746" h="5147938" extrusionOk="0">
                <a:moveTo>
                  <a:pt x="678002" y="2358"/>
                </a:moveTo>
                <a:cubicBezTo>
                  <a:pt x="660202" y="4684"/>
                  <a:pt x="729140" y="4379"/>
                  <a:pt x="709292" y="0"/>
                </a:cubicBezTo>
                <a:cubicBezTo>
                  <a:pt x="1164073" y="792664"/>
                  <a:pt x="2044121" y="3295264"/>
                  <a:pt x="605169" y="5147938"/>
                </a:cubicBezTo>
                <a:lnTo>
                  <a:pt x="0" y="5142483"/>
                </a:lnTo>
                <a:cubicBezTo>
                  <a:pt x="1286717" y="3715598"/>
                  <a:pt x="1489690" y="1855467"/>
                  <a:pt x="678002" y="2358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3470022" y="-4713"/>
            <a:ext cx="1527735" cy="6873277"/>
          </a:xfrm>
          <a:custGeom>
            <a:avLst/>
            <a:gdLst/>
            <a:ahLst/>
            <a:cxnLst/>
            <a:rect l="l" t="t" r="r" b="b"/>
            <a:pathLst>
              <a:path w="1145801" h="5154958" extrusionOk="0">
                <a:moveTo>
                  <a:pt x="346963" y="0"/>
                </a:moveTo>
                <a:cubicBezTo>
                  <a:pt x="1503833" y="1879282"/>
                  <a:pt x="1323265" y="3584062"/>
                  <a:pt x="323772" y="5154958"/>
                </a:cubicBezTo>
                <a:lnTo>
                  <a:pt x="0" y="5154958"/>
                </a:lnTo>
                <a:cubicBezTo>
                  <a:pt x="1140463" y="3599315"/>
                  <a:pt x="1290903" y="1893588"/>
                  <a:pt x="346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>
  <p:cSld name="Section Break Layou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/>
          <p:nvPr/>
        </p:nvSpPr>
        <p:spPr>
          <a:xfrm>
            <a:off x="3311691" y="2564904"/>
            <a:ext cx="8880309" cy="17281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2"/>
          <p:cNvSpPr/>
          <p:nvPr/>
        </p:nvSpPr>
        <p:spPr>
          <a:xfrm>
            <a:off x="0" y="0"/>
            <a:ext cx="303363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049720" y="1400096"/>
            <a:ext cx="3974251" cy="3974251"/>
          </a:xfrm>
          <a:prstGeom prst="ellipse">
            <a:avLst/>
          </a:prstGeom>
          <a:solidFill>
            <a:srgbClr val="F2F2F2"/>
          </a:solidFill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5587427" y="2908905"/>
            <a:ext cx="6604573" cy="63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3"/>
          </p:nvPr>
        </p:nvSpPr>
        <p:spPr>
          <a:xfrm>
            <a:off x="5587427" y="3540340"/>
            <a:ext cx="6604573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Layout">
  <p:cSld name="2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2" y="1"/>
            <a:ext cx="10515465" cy="6868601"/>
          </a:xfrm>
          <a:custGeom>
            <a:avLst/>
            <a:gdLst/>
            <a:ahLst/>
            <a:cxnLst/>
            <a:rect l="l" t="t" r="r" b="b"/>
            <a:pathLst>
              <a:path w="7886599" h="5151451" extrusionOk="0">
                <a:moveTo>
                  <a:pt x="0" y="0"/>
                </a:moveTo>
                <a:lnTo>
                  <a:pt x="5779504" y="0"/>
                </a:lnTo>
                <a:lnTo>
                  <a:pt x="7886599" y="5151451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23392" y="164638"/>
            <a:ext cx="11568608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23392" y="932723"/>
            <a:ext cx="11568608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0" y="111631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0" y="879716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asic Layout">
  <p:cSld name="1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5333"/>
              <a:buFont typeface="Arial"/>
              <a:buNone/>
              <a:defRPr sz="5333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2"/>
          </p:nvPr>
        </p:nvSpPr>
        <p:spPr>
          <a:xfrm>
            <a:off x="0" y="932723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Images and Contents Layout">
  <p:cSld name="9_Images and Conten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0" y="100431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0" y="868516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8"/>
          <p:cNvSpPr>
            <a:spLocks noGrp="1"/>
          </p:cNvSpPr>
          <p:nvPr>
            <p:ph type="pic" idx="3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>
            <a:spLocks noGrp="1"/>
          </p:cNvSpPr>
          <p:nvPr>
            <p:ph type="pic" idx="4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>
            <a:spLocks noGrp="1"/>
          </p:cNvSpPr>
          <p:nvPr>
            <p:ph type="pic" idx="5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>
            <a:spLocks noGrp="1"/>
          </p:cNvSpPr>
          <p:nvPr>
            <p:ph type="pic" idx="6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and Contents Layout">
  <p:cSld name="Images and Contents Layou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 descr="D:\Fullppt\005-PNG이미지\모니터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39616" y="548680"/>
            <a:ext cx="3552395" cy="3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>
            <a:spLocks noGrp="1"/>
          </p:cNvSpPr>
          <p:nvPr>
            <p:ph type="pic" idx="2"/>
          </p:nvPr>
        </p:nvSpPr>
        <p:spPr>
          <a:xfrm>
            <a:off x="2768227" y="695936"/>
            <a:ext cx="3263552" cy="22164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0" name="Google Shape;40;p9" descr="D:\Fullppt\005-PNG이미지\모니터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83613" y="3185733"/>
            <a:ext cx="3552395" cy="3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>
            <a:spLocks noGrp="1"/>
          </p:cNvSpPr>
          <p:nvPr>
            <p:ph type="pic" idx="3"/>
          </p:nvPr>
        </p:nvSpPr>
        <p:spPr>
          <a:xfrm>
            <a:off x="8112224" y="3332989"/>
            <a:ext cx="3263552" cy="22164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s and Contents Layout">
  <p:cSld name="1_Images and Conten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0" y="101030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2"/>
          </p:nvPr>
        </p:nvSpPr>
        <p:spPr>
          <a:xfrm>
            <a:off x="0" y="869115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5" name="Google Shape;45;p10" descr="D:\Fullppt\PNG이미지\핸드폰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0397" y="1630695"/>
            <a:ext cx="4497771" cy="544671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>
            <a:spLocks noGrp="1"/>
          </p:cNvSpPr>
          <p:nvPr>
            <p:ph type="pic" idx="3"/>
          </p:nvPr>
        </p:nvSpPr>
        <p:spPr>
          <a:xfrm>
            <a:off x="8688289" y="1814893"/>
            <a:ext cx="2593953" cy="40068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free-powerpoint-templates-design.com/" TargetMode="Externa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5194570" y="2847472"/>
            <a:ext cx="6997430" cy="74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 sz="4000" dirty="0">
                <a:latin typeface="Arial"/>
                <a:ea typeface="Arial"/>
                <a:cs typeface="Arial"/>
                <a:sym typeface="Arial"/>
              </a:rPr>
              <a:t>Today News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ko-KR" altLang="en-US" dirty="0"/>
              <a:t>최종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 결과 보고</a:t>
            </a:r>
            <a:endParaRPr lang="ko-KR" altLang="en-US" dirty="0"/>
          </a:p>
        </p:txBody>
      </p:sp>
      <p:pic>
        <p:nvPicPr>
          <p:cNvPr id="118" name="Google Shape;118;p23" descr="실내, 벽, 테이블, 앉아있는이(가) 표시된 사진&#10;&#10;자동 생성된 설명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53" r="16653"/>
          <a:stretch/>
        </p:blipFill>
        <p:spPr>
          <a:xfrm>
            <a:off x="1049720" y="1400096"/>
            <a:ext cx="3974251" cy="3974251"/>
          </a:xfrm>
          <a:prstGeom prst="ellipse">
            <a:avLst/>
          </a:prstGeom>
          <a:solidFill>
            <a:srgbClr val="F2F2F2"/>
          </a:solidFill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9" name="Google Shape;11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3689" y="269281"/>
            <a:ext cx="1255296" cy="31042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>
            <a:hlinkClick r:id="rId5"/>
          </p:cNvPr>
          <p:cNvSpPr txBox="1"/>
          <p:nvPr/>
        </p:nvSpPr>
        <p:spPr>
          <a:xfrm>
            <a:off x="581891" y="6456219"/>
            <a:ext cx="11610109" cy="25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http://www.free-powerpoint-templates-design.com</a:t>
            </a: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4098220" y="5638412"/>
            <a:ext cx="76509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rPr lang="en-US" sz="1867" b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201601364 </a:t>
            </a:r>
            <a:r>
              <a:rPr lang="en-US" sz="1867" b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박주영</a:t>
            </a:r>
            <a:r>
              <a:rPr lang="en-US" sz="1867" b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(T)    201503665 홍승환   201600599 김아연201701138 </a:t>
            </a:r>
            <a:r>
              <a:rPr lang="en-US" sz="1867" b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김혜원</a:t>
            </a:r>
            <a:r>
              <a:rPr lang="en-US" sz="1867" b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1867" dirty="0">
                <a:solidFill>
                  <a:schemeClr val="dk1"/>
                </a:solidFill>
              </a:rPr>
              <a:t> </a:t>
            </a:r>
            <a:r>
              <a:rPr lang="en-US" sz="1867" b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  <a:r>
              <a:rPr lang="en-US" sz="1867" dirty="0">
                <a:solidFill>
                  <a:schemeClr val="dk1"/>
                </a:solidFill>
              </a:rPr>
              <a:t>00124</a:t>
            </a:r>
            <a:r>
              <a:rPr lang="en-US" sz="1867" b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67" b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이산가</a:t>
            </a:r>
            <a:r>
              <a:rPr lang="en-US" sz="1867" b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67" b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비두샤</a:t>
            </a:r>
            <a:endParaRPr sz="1867" b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7"/>
              <a:buFont typeface="Arial"/>
              <a:buNone/>
            </a:pPr>
            <a:r>
              <a:rPr lang="en-US" sz="1867" b="0" u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HERE    </a:t>
            </a:r>
            <a:endParaRPr dirty="0"/>
          </a:p>
        </p:txBody>
      </p:sp>
      <p:sp>
        <p:nvSpPr>
          <p:cNvPr id="10" name="Google Shape;121;p23">
            <a:extLst>
              <a:ext uri="{FF2B5EF4-FFF2-40B4-BE49-F238E27FC236}">
                <a16:creationId xmlns:a16="http://schemas.microsoft.com/office/drawing/2014/main" id="{6F110E07-C302-457C-9E9F-B12B0AEA3178}"/>
              </a:ext>
            </a:extLst>
          </p:cNvPr>
          <p:cNvSpPr txBox="1"/>
          <p:nvPr/>
        </p:nvSpPr>
        <p:spPr>
          <a:xfrm>
            <a:off x="4098220" y="5222476"/>
            <a:ext cx="1526450" cy="45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rPr lang="en-US" sz="186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r>
              <a:rPr lang="ko-KR" altLang="en-US" sz="186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86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MUD</a:t>
            </a:r>
            <a:r>
              <a:rPr lang="en-US" sz="1867" u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/>
              </a:rPr>
              <a:t>  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63D785-0A9C-4C0C-91ED-271526DDB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1631"/>
            <a:ext cx="12192000" cy="768085"/>
          </a:xfrm>
        </p:spPr>
        <p:txBody>
          <a:bodyPr/>
          <a:lstStyle/>
          <a:p>
            <a:r>
              <a:rPr lang="ko-KR" altLang="en-US" dirty="0"/>
              <a:t>수정 및 보완사항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DA99E35-E809-4C1E-9598-CBD4AB4369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879716"/>
            <a:ext cx="12192000" cy="384043"/>
          </a:xfrm>
        </p:spPr>
        <p:txBody>
          <a:bodyPr/>
          <a:lstStyle/>
          <a:p>
            <a:pPr lvl="0"/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Database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810841D-0711-4844-A55F-510E9D6B7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554923"/>
              </p:ext>
            </p:extLst>
          </p:nvPr>
        </p:nvGraphicFramePr>
        <p:xfrm>
          <a:off x="506656" y="1924736"/>
          <a:ext cx="11263470" cy="4652443"/>
        </p:xfrm>
        <a:graphic>
          <a:graphicData uri="http://schemas.openxmlformats.org/drawingml/2006/table">
            <a:tbl>
              <a:tblPr firstRow="1" bandRow="1">
                <a:tableStyleId>{285AA81B-BBB5-4392-8076-FD9FE9627FA2}</a:tableStyleId>
              </a:tblPr>
              <a:tblGrid>
                <a:gridCol w="3078276">
                  <a:extLst>
                    <a:ext uri="{9D8B030D-6E8A-4147-A177-3AD203B41FA5}">
                      <a16:colId xmlns:a16="http://schemas.microsoft.com/office/drawing/2014/main" val="2445137772"/>
                    </a:ext>
                  </a:extLst>
                </a:gridCol>
                <a:gridCol w="8185194">
                  <a:extLst>
                    <a:ext uri="{9D8B030D-6E8A-4147-A177-3AD203B41FA5}">
                      <a16:colId xmlns:a16="http://schemas.microsoft.com/office/drawing/2014/main" val="2047765125"/>
                    </a:ext>
                  </a:extLst>
                </a:gridCol>
              </a:tblGrid>
              <a:tr h="340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기존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087170"/>
                  </a:ext>
                </a:extLst>
              </a:tr>
              <a:tr h="4312373"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</a:t>
                      </a:r>
                      <a:r>
                        <a:rPr lang="ko-KR" altLang="en-US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문제점</a:t>
                      </a:r>
                      <a:endParaRPr lang="ko-KR" altLang="en-US" sz="16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arenBoth"/>
                        <a:tabLst/>
                        <a:defRPr/>
                      </a:pPr>
                      <a:r>
                        <a:rPr kumimoji="0" lang="ko-KR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기존 </a:t>
                      </a: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DB</a:t>
                      </a:r>
                      <a:r>
                        <a:rPr kumimoji="0" lang="ko-KR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에 </a:t>
                      </a: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GET</a:t>
                      </a:r>
                      <a:r>
                        <a:rPr kumimoji="0" lang="ko-KR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할 때 사용하던 </a:t>
                      </a: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URL</a:t>
                      </a:r>
                      <a:endParaRPr lang="en-US" altLang="ko-KR" sz="16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algn="ctr"/>
                      <a:r>
                        <a:rPr lang="en-US" altLang="ko-KR" sz="1600" b="0" i="0" u="none" strike="noStrike" cap="none" baseline="0" dirty="0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http://34.84.147.192:8000/news/articles/?format=json</a:t>
                      </a:r>
                    </a:p>
                    <a:p>
                      <a:pPr algn="ctr"/>
                      <a:endParaRPr lang="en-US" altLang="ko-KR" sz="1400" b="0" i="0" u="none" strike="noStrike" cap="none" baseline="0" dirty="0">
                        <a:solidFill>
                          <a:schemeClr val="accent2"/>
                        </a:solidFill>
                        <a:latin typeface="Arial"/>
                        <a:ea typeface="Malgun Gothic"/>
                        <a:cs typeface="Arial"/>
                        <a:sym typeface="Arial"/>
                      </a:endParaRPr>
                    </a:p>
                    <a:p>
                      <a:pPr marL="742950" marR="0" lvl="1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altLang="en-US" sz="16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 번에 많은 양의 뉴스 데이터를 받을 수 없다</a:t>
                      </a:r>
                      <a:r>
                        <a:rPr lang="en-US" altLang="ko-KR" sz="16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algn="ctr"/>
                      <a:endParaRPr lang="ko-KR" altLang="en-US" sz="2000" b="0" i="0" u="none" strike="noStrike" cap="none" dirty="0">
                        <a:solidFill>
                          <a:schemeClr val="accent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3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eriod"/>
                        <a:tabLst/>
                        <a:defRPr/>
                      </a:pPr>
                      <a:r>
                        <a:rPr kumimoji="0" lang="ko-KR" altLang="en-US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해결 방법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800100" marR="0" lvl="1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arenBoth"/>
                      </a:pPr>
                      <a:r>
                        <a:rPr lang="en-US" altLang="ko-KR" sz="1800" b="0" i="0" u="none" strike="noStrike" cap="none" baseline="0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 option</a:t>
                      </a:r>
                      <a:r>
                        <a:rPr lang="ko-KR" altLang="en-US" sz="1800" b="0" i="0" u="none" strike="noStrike" cap="none" baseline="0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을 설정한다</a:t>
                      </a:r>
                      <a:r>
                        <a:rPr lang="en-US" altLang="ko-KR" sz="1800" b="0" i="0" u="none" strike="noStrike" cap="none" baseline="0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lang="en-US" altLang="ko-KR" sz="800" b="0" i="0" u="none" strike="noStrike" cap="none" baseline="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altLang="ko-KR" sz="1800" b="0" i="0" u="none" strike="noStrike" cap="none" baseline="0" dirty="0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 http://34.84.147.192:8000/news/articles/?format=json&amp;</a:t>
                      </a:r>
                      <a:r>
                        <a:rPr lang="en-US" altLang="ko-KR" sz="1800" b="0" i="0" u="none" strike="noStrike" cap="none" baseline="0" dirty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limit=10</a:t>
                      </a:r>
                    </a:p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altLang="ko-KR" sz="1600" b="0" i="0" u="none" strike="noStrike" cap="none" baseline="0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  - 10</a:t>
                      </a:r>
                      <a:r>
                        <a:rPr lang="ko-KR" altLang="en-US" sz="1600" b="0" i="0" u="none" strike="noStrike" cap="none" baseline="0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개의 기사를 받겠다는 의미이다</a:t>
                      </a:r>
                      <a:r>
                        <a:rPr lang="en-US" altLang="ko-KR" sz="1600" b="0" i="0" u="none" strike="noStrike" cap="none" baseline="0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</a:p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lang="en-US" altLang="ko-KR" sz="1400" b="0" i="0" u="none" strike="noStrike" cap="none" baseline="0" dirty="0">
                        <a:solidFill>
                          <a:schemeClr val="accent2"/>
                        </a:solidFill>
                        <a:latin typeface="Arial"/>
                        <a:ea typeface="Malgun Gothic"/>
                        <a:cs typeface="Arial"/>
                        <a:sym typeface="Arial"/>
                      </a:endParaRPr>
                    </a:p>
                    <a:p>
                      <a:pPr marL="800100" marR="0" lvl="1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arenBoth"/>
                      </a:pPr>
                      <a:r>
                        <a:rPr lang="en-US" altLang="ko-KR" sz="1800" b="0" i="0" u="none" strike="noStrike" cap="none" baseline="0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 option</a:t>
                      </a:r>
                      <a:r>
                        <a:rPr lang="ko-KR" altLang="en-US" sz="1800" b="0" i="0" u="none" strike="noStrike" cap="none" baseline="0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을 설정한다</a:t>
                      </a:r>
                      <a:r>
                        <a:rPr lang="en-US" altLang="ko-KR" sz="1800" b="0" i="0" u="none" strike="noStrike" cap="none" baseline="0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lang="en-US" altLang="ko-KR" sz="800" b="0" i="0" u="none" strike="noStrike" cap="none" baseline="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endParaRPr lang="en-US" altLang="ko-KR" sz="1600" b="0" i="0" u="none" strike="noStrike" cap="none" baseline="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endParaRPr lang="en-US" altLang="ko-KR" sz="1600" b="0" i="0" u="none" strike="noStrike" cap="none" baseline="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endParaRPr lang="en-US" altLang="ko-KR" sz="1600" b="0" i="0" u="none" strike="noStrike" cap="none" baseline="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latin typeface="ArialMT"/>
                        </a:rPr>
                        <a:t>                 Count - All the articles we have.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latin typeface="ArialMT"/>
                        </a:rPr>
                        <a:t>                 Next - this will only get 100 articles so next is for the next 100 articles. It’s a URL</a:t>
                      </a:r>
                    </a:p>
                    <a:p>
                      <a:pPr algn="l"/>
                      <a:r>
                        <a:rPr lang="en-US" altLang="ko-KR" sz="1400" b="0" i="0" u="none" strike="noStrike" baseline="0" dirty="0">
                          <a:latin typeface="ArialMT"/>
                        </a:rPr>
                        <a:t>                 Previous - this will give the previous 100 articles</a:t>
                      </a:r>
                      <a:endParaRPr lang="en-US" altLang="ko-KR" sz="2400" b="0" i="0" u="none" strike="noStrike" cap="none" baseline="0" dirty="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220246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B4758B3-6E10-4DF1-B92A-5A4AECFB0738}"/>
              </a:ext>
            </a:extLst>
          </p:cNvPr>
          <p:cNvSpPr/>
          <p:nvPr/>
        </p:nvSpPr>
        <p:spPr>
          <a:xfrm>
            <a:off x="421078" y="1413715"/>
            <a:ext cx="33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cs typeface="Arial" pitchFamily="34" charset="0"/>
              </a:rPr>
              <a:t>Summary table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B45F2-A979-4996-92F9-0DC0002F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75" y="4139424"/>
            <a:ext cx="61531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95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63D785-0A9C-4C0C-91ED-271526DDB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1631"/>
            <a:ext cx="12192000" cy="768085"/>
          </a:xfrm>
        </p:spPr>
        <p:txBody>
          <a:bodyPr/>
          <a:lstStyle/>
          <a:p>
            <a:r>
              <a:rPr lang="ko-KR" altLang="en-US" dirty="0"/>
              <a:t>수정 및 보완사항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DA99E35-E809-4C1E-9598-CBD4AB4369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879716"/>
            <a:ext cx="12192000" cy="384043"/>
          </a:xfrm>
        </p:spPr>
        <p:txBody>
          <a:bodyPr/>
          <a:lstStyle/>
          <a:p>
            <a:pPr lvl="0"/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News Cluster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System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FBAA79-D276-4E7A-AA7A-793FC11E666C}"/>
              </a:ext>
            </a:extLst>
          </p:cNvPr>
          <p:cNvSpPr/>
          <p:nvPr/>
        </p:nvSpPr>
        <p:spPr>
          <a:xfrm>
            <a:off x="421078" y="1413715"/>
            <a:ext cx="33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cs typeface="Arial" pitchFamily="34" charset="0"/>
              </a:rPr>
              <a:t>K_means</a:t>
            </a:r>
            <a:r>
              <a:rPr lang="en-US" altLang="ko-KR" sz="2000" b="1" dirty="0">
                <a:cs typeface="Arial" pitchFamily="34" charset="0"/>
              </a:rPr>
              <a:t> </a:t>
            </a:r>
            <a:r>
              <a:rPr lang="ko-KR" altLang="en-US" sz="2000" b="1" dirty="0">
                <a:cs typeface="Arial" pitchFamily="34" charset="0"/>
              </a:rPr>
              <a:t>과정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01705" y="1813825"/>
            <a:ext cx="705120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2800" dirty="0"/>
              <a:t>0. DB</a:t>
            </a:r>
            <a:r>
              <a:rPr lang="ko-KR" altLang="en-US" sz="2800" dirty="0"/>
              <a:t>로부터 </a:t>
            </a:r>
            <a:r>
              <a:rPr lang="en-US" altLang="ko-KR" sz="2800" dirty="0"/>
              <a:t>dataset </a:t>
            </a:r>
            <a:r>
              <a:rPr lang="ko-KR" altLang="en-US" sz="2800" dirty="0"/>
              <a:t>불러오기</a:t>
            </a:r>
            <a:endParaRPr lang="en-US" altLang="ko-KR" sz="2800" dirty="0"/>
          </a:p>
          <a:p>
            <a:pPr latinLnBrk="1"/>
            <a:endParaRPr lang="en-US" altLang="ko-KR" sz="2800" dirty="0"/>
          </a:p>
          <a:p>
            <a:pPr marL="342900" indent="-342900" latinLnBrk="1">
              <a:buAutoNum type="arabicPeriod"/>
            </a:pPr>
            <a:r>
              <a:rPr lang="ko-KR" altLang="en-US" sz="2800" dirty="0"/>
              <a:t> 전처리 과정</a:t>
            </a:r>
            <a:endParaRPr lang="en-US" altLang="ko-KR" sz="2800" dirty="0"/>
          </a:p>
          <a:p>
            <a:pPr marL="342900" indent="-342900" latinLnBrk="1">
              <a:buAutoNum type="arabicPeriod"/>
            </a:pPr>
            <a:endParaRPr lang="en-US" altLang="ko-KR" sz="2800" dirty="0"/>
          </a:p>
          <a:p>
            <a:pPr marL="342900" indent="-342900" latinLnBrk="1">
              <a:buAutoNum type="arabicPeriod"/>
            </a:pPr>
            <a:r>
              <a:rPr lang="ko-KR" altLang="en-US" sz="2800" dirty="0"/>
              <a:t> </a:t>
            </a:r>
            <a:r>
              <a:rPr lang="ko-KR" altLang="en-US" sz="2800" u="sng" dirty="0">
                <a:solidFill>
                  <a:schemeClr val="accent1"/>
                </a:solidFill>
              </a:rPr>
              <a:t>적절한 </a:t>
            </a:r>
            <a:r>
              <a:rPr lang="en-US" altLang="ko-KR" sz="2800" u="sng" dirty="0">
                <a:solidFill>
                  <a:schemeClr val="accent1"/>
                </a:solidFill>
              </a:rPr>
              <a:t>K </a:t>
            </a:r>
            <a:r>
              <a:rPr lang="ko-KR" altLang="en-US" sz="2800" u="sng" dirty="0">
                <a:solidFill>
                  <a:schemeClr val="accent1"/>
                </a:solidFill>
              </a:rPr>
              <a:t>찾기</a:t>
            </a:r>
            <a:endParaRPr lang="en-US" altLang="ko-KR" sz="2800" u="sng" dirty="0">
              <a:solidFill>
                <a:schemeClr val="accent1"/>
              </a:solidFill>
            </a:endParaRPr>
          </a:p>
          <a:p>
            <a:pPr marL="342900" indent="-342900" latinLnBrk="1">
              <a:buAutoNum type="arabicPeriod"/>
            </a:pPr>
            <a:endParaRPr lang="en-US" altLang="ko-KR" sz="2800" dirty="0"/>
          </a:p>
          <a:p>
            <a:pPr marL="342900" indent="-342900" latinLnBrk="1">
              <a:buAutoNum type="arabicPeriod"/>
            </a:pPr>
            <a:r>
              <a:rPr lang="ko-KR" altLang="en-US" sz="2800" dirty="0"/>
              <a:t> </a:t>
            </a:r>
            <a:r>
              <a:rPr lang="ko-KR" altLang="en-US" sz="2800" u="sng" dirty="0">
                <a:solidFill>
                  <a:schemeClr val="accent1"/>
                </a:solidFill>
              </a:rPr>
              <a:t>근접 기사 찾기</a:t>
            </a:r>
            <a:endParaRPr lang="en-US" altLang="ko-KR" sz="2800" u="sng" dirty="0">
              <a:solidFill>
                <a:schemeClr val="accent1"/>
              </a:solidFill>
            </a:endParaRPr>
          </a:p>
          <a:p>
            <a:pPr marL="342900" indent="-342900" latinLnBrk="1">
              <a:buAutoNum type="arabicPeriod"/>
            </a:pPr>
            <a:endParaRPr lang="en-US" altLang="ko-KR" sz="2800" dirty="0"/>
          </a:p>
          <a:p>
            <a:pPr marL="342900" indent="-342900" latinLnBrk="1">
              <a:buAutoNum type="arabicPeriod"/>
            </a:pPr>
            <a:r>
              <a:rPr lang="en-US" altLang="ko-KR" sz="2800" dirty="0"/>
              <a:t> DB</a:t>
            </a:r>
            <a:r>
              <a:rPr lang="ko-KR" altLang="en-US" sz="2800" dirty="0"/>
              <a:t>에 저장</a:t>
            </a:r>
            <a:endParaRPr lang="en-US" altLang="ko-KR" sz="2800" dirty="0"/>
          </a:p>
          <a:p>
            <a:pPr marL="342900" indent="-342900" latinLnBrk="1">
              <a:buAutoNum type="arabicPeriod"/>
            </a:pPr>
            <a:endParaRPr lang="en-US" altLang="ko-KR" sz="2800" dirty="0"/>
          </a:p>
          <a:p>
            <a:pPr latinLnBrk="1"/>
            <a:r>
              <a:rPr lang="en-US" altLang="ko-KR" sz="20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적절 </a:t>
            </a:r>
            <a:r>
              <a:rPr lang="en-US" altLang="ko-KR" sz="2000" dirty="0">
                <a:solidFill>
                  <a:srgbClr val="FF0000"/>
                </a:solidFill>
                <a:sym typeface="Wingdings" panose="05000000000000000000" pitchFamily="2" charset="2"/>
              </a:rPr>
              <a:t>K</a:t>
            </a:r>
            <a:r>
              <a:rPr lang="ko-KR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로 </a:t>
            </a:r>
            <a:r>
              <a:rPr lang="en-US" altLang="ko-KR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Kmean</a:t>
            </a:r>
            <a:r>
              <a:rPr lang="en-US" altLang="ko-KR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적용 </a:t>
            </a:r>
            <a:r>
              <a:rPr lang="ko-KR" alt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근접기사만</a:t>
            </a:r>
            <a:r>
              <a:rPr lang="ko-KR" alt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클러스터 </a:t>
            </a:r>
            <a:r>
              <a:rPr lang="ko-KR" altLang="en-US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아이디부여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349" y="1413715"/>
            <a:ext cx="4562475" cy="5372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305" y="4563065"/>
            <a:ext cx="33909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5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63D785-0A9C-4C0C-91ED-271526DDB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1631"/>
            <a:ext cx="12192000" cy="768085"/>
          </a:xfrm>
        </p:spPr>
        <p:txBody>
          <a:bodyPr/>
          <a:lstStyle/>
          <a:p>
            <a:r>
              <a:rPr lang="ko-KR" altLang="en-US" dirty="0"/>
              <a:t>수정 및 보완사항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DA99E35-E809-4C1E-9598-CBD4AB4369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879716"/>
            <a:ext cx="12192000" cy="384043"/>
          </a:xfrm>
        </p:spPr>
        <p:txBody>
          <a:bodyPr/>
          <a:lstStyle/>
          <a:p>
            <a:pPr lvl="0"/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News Cluster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System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FBAA79-D276-4E7A-AA7A-793FC11E666C}"/>
              </a:ext>
            </a:extLst>
          </p:cNvPr>
          <p:cNvSpPr/>
          <p:nvPr/>
        </p:nvSpPr>
        <p:spPr>
          <a:xfrm>
            <a:off x="430504" y="1302192"/>
            <a:ext cx="33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cs typeface="Arial" pitchFamily="34" charset="0"/>
              </a:rPr>
              <a:t>적절한 </a:t>
            </a:r>
            <a:r>
              <a:rPr lang="en-US" altLang="ko-KR" sz="2000" b="1" dirty="0">
                <a:cs typeface="Arial" pitchFamily="34" charset="0"/>
              </a:rPr>
              <a:t>K </a:t>
            </a:r>
            <a:r>
              <a:rPr lang="ko-KR" altLang="en-US" sz="2000" b="1" dirty="0">
                <a:cs typeface="Arial" pitchFamily="34" charset="0"/>
              </a:rPr>
              <a:t>찾기</a:t>
            </a: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810841D-0711-4844-A55F-510E9D6B7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704052"/>
              </p:ext>
            </p:extLst>
          </p:nvPr>
        </p:nvGraphicFramePr>
        <p:xfrm>
          <a:off x="343653" y="1761143"/>
          <a:ext cx="11263470" cy="4957790"/>
        </p:xfrm>
        <a:graphic>
          <a:graphicData uri="http://schemas.openxmlformats.org/drawingml/2006/table">
            <a:tbl>
              <a:tblPr firstRow="1" bandRow="1">
                <a:tableStyleId>{285AA81B-BBB5-4392-8076-FD9FE9627FA2}</a:tableStyleId>
              </a:tblPr>
              <a:tblGrid>
                <a:gridCol w="3926688">
                  <a:extLst>
                    <a:ext uri="{9D8B030D-6E8A-4147-A177-3AD203B41FA5}">
                      <a16:colId xmlns:a16="http://schemas.microsoft.com/office/drawing/2014/main" val="2445137772"/>
                    </a:ext>
                  </a:extLst>
                </a:gridCol>
                <a:gridCol w="7336782">
                  <a:extLst>
                    <a:ext uri="{9D8B030D-6E8A-4147-A177-3AD203B41FA5}">
                      <a16:colId xmlns:a16="http://schemas.microsoft.com/office/drawing/2014/main" val="2047765125"/>
                    </a:ext>
                  </a:extLst>
                </a:gridCol>
              </a:tblGrid>
              <a:tr h="340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기존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087170"/>
                  </a:ext>
                </a:extLst>
              </a:tr>
              <a:tr h="4312373">
                <a:tc>
                  <a:txBody>
                    <a:bodyPr/>
                    <a:lstStyle/>
                    <a:p>
                      <a:pPr lvl="0">
                        <a:buSzPts val="1800"/>
                      </a:pPr>
                      <a:r>
                        <a:rPr lang="en-US" alt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</a:t>
                      </a:r>
                      <a:r>
                        <a:rPr lang="ko-KR" altLang="en-US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최적의 </a:t>
                      </a:r>
                      <a:r>
                        <a:rPr lang="en-US" alt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</a:t>
                      </a:r>
                      <a:r>
                        <a:rPr lang="ko-KR" altLang="en-US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값 찾기 방법 </a:t>
                      </a:r>
                      <a:endParaRPr lang="en-US" altLang="ko-KR"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lvl="0">
                        <a:buSzPts val="1800"/>
                      </a:pPr>
                      <a:r>
                        <a:rPr lang="ko-KR" altLang="en-US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	</a:t>
                      </a:r>
                      <a:endParaRPr lang="en-US" altLang="ko-KR"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lvl="3">
                        <a:buSzPts val="1800"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1) elbow </a:t>
                      </a:r>
                      <a:r>
                        <a:rPr lang="ko-KR" altLang="en-US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기법 </a:t>
                      </a:r>
                    </a:p>
                    <a:p>
                      <a:pPr lvl="3">
                        <a:lnSpc>
                          <a:spcPct val="150000"/>
                        </a:lnSpc>
                        <a:buSzPts val="1800"/>
                      </a:pPr>
                      <a:r>
                        <a:rPr lang="ko-KR" altLang="en-US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</a:t>
                      </a:r>
                      <a:r>
                        <a:rPr lang="ko-KR" altLang="en-US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실루엣 기법 </a:t>
                      </a:r>
                      <a:endParaRPr lang="en-US" altLang="ko-KR" sz="14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lvl="3">
                        <a:lnSpc>
                          <a:spcPct val="150000"/>
                        </a:lnSpc>
                        <a:buSzPts val="1800"/>
                      </a:pPr>
                      <a:endParaRPr lang="en-US" altLang="ko-KR" sz="12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lvl="3">
                        <a:lnSpc>
                          <a:spcPct val="150000"/>
                        </a:lnSpc>
                        <a:buSzPts val="1800"/>
                      </a:pPr>
                      <a:endParaRPr lang="en-US" altLang="ko-KR" sz="12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 </a:t>
                      </a:r>
                      <a:r>
                        <a:rPr lang="ko-KR" altLang="en-US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문제점</a:t>
                      </a:r>
                      <a:endParaRPr lang="ko-KR" altLang="en-US" sz="1800" dirty="0"/>
                    </a:p>
                    <a:p>
                      <a:pPr marL="742950" marR="0" lvl="1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시간이 오래 걸린다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</a:p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rgbClr val="117BBB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- 1</a:t>
                      </a:r>
                      <a:r>
                        <a:rPr lang="ko-KR" altLang="en-US" sz="1100" b="0" i="0" u="none" strike="noStrike" cap="none" dirty="0">
                          <a:solidFill>
                            <a:srgbClr val="117BBB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만 </a:t>
                      </a:r>
                      <a:r>
                        <a:rPr lang="en-US" altLang="ko-KR" sz="1100" b="0" i="0" u="none" strike="noStrike" cap="none" dirty="0">
                          <a:solidFill>
                            <a:srgbClr val="117BBB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dataset</a:t>
                      </a:r>
                      <a:r>
                        <a:rPr lang="ko-KR" altLang="en-US" sz="1100" b="0" i="0" u="none" strike="noStrike" cap="none" dirty="0">
                          <a:solidFill>
                            <a:srgbClr val="117BBB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을 </a:t>
                      </a:r>
                      <a:r>
                        <a:rPr lang="en-US" altLang="ko-KR" sz="1100" b="0" i="0" u="none" strike="noStrike" cap="none" dirty="0">
                          <a:solidFill>
                            <a:srgbClr val="117BBB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range 6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117BBB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내에 </a:t>
                      </a:r>
                      <a:r>
                        <a:rPr lang="en-US" altLang="ko-KR" sz="1100" b="0" i="0" u="none" strike="noStrike" cap="none" dirty="0" err="1">
                          <a:solidFill>
                            <a:srgbClr val="117BBB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Kmeans</a:t>
                      </a:r>
                      <a:r>
                        <a:rPr lang="ko-KR" altLang="en-US" sz="1100" dirty="0">
                          <a:solidFill>
                            <a:srgbClr val="117BBB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117BBB"/>
                          </a:solidFill>
                          <a:latin typeface="Malgun Gothic"/>
                          <a:ea typeface="Malgun Gothic"/>
                          <a:cs typeface="Malgun Gothic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ko-KR" sz="1100" b="0" i="0" u="none" strike="noStrike" cap="none" dirty="0">
                          <a:solidFill>
                            <a:srgbClr val="117BBB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</a:t>
                      </a:r>
                      <a:r>
                        <a:rPr lang="ko-KR" altLang="en-US" sz="1100" b="0" i="0" u="none" strike="noStrike" cap="none" dirty="0">
                          <a:solidFill>
                            <a:srgbClr val="117BBB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     소요</a:t>
                      </a:r>
                    </a:p>
                    <a:p>
                      <a:pPr marL="742950" marR="0" lvl="1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분산이 작을 시</a:t>
                      </a:r>
                      <a:endParaRPr lang="en-US" altLang="ko-KR" sz="14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742950" marR="0" lvl="1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실험을 할 때마다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 값이 다르게 나온다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lang="ko-KR" altLang="en-US" sz="14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742950" marR="0" lvl="1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문자 데이터에 대한 내용이므로 시각적 판단 기준이 없음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분산도 그래프 작성의 어려움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</a:t>
                      </a:r>
                      <a:endParaRPr lang="ko-KR" altLang="en-US" sz="1100" dirty="0"/>
                    </a:p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altLang="en-US" sz="16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	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올바른 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clustering </a:t>
                      </a:r>
                      <a:r>
                        <a:rPr lang="ko-KR" altLang="en-US" sz="14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여부</a:t>
                      </a:r>
                      <a:endParaRPr lang="en-US" altLang="ko-KR" sz="14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endParaRPr lang="ko-KR" altLang="en-US" sz="16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lvl="3">
                        <a:lnSpc>
                          <a:spcPct val="150000"/>
                        </a:lnSpc>
                        <a:buSzPts val="1800"/>
                      </a:pPr>
                      <a:endParaRPr lang="ko-KR" altLang="en-US" sz="12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dirty="0"/>
                        <a:t>Dataset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SSE graph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dirty="0"/>
                    </a:p>
                    <a:p>
                      <a:pPr marL="342900" indent="-342900" latinLnBrk="1">
                        <a:buFont typeface="+mj-lt"/>
                        <a:buAutoNum type="arabicPeriod" startAt="2"/>
                      </a:pPr>
                      <a:r>
                        <a:rPr lang="ko-KR" altLang="en-US" dirty="0"/>
                        <a:t>시간 단축</a:t>
                      </a:r>
                      <a:endParaRPr lang="en-US" altLang="ko-KR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baseline="0" dirty="0"/>
                        <a:t>               - </a:t>
                      </a:r>
                      <a:r>
                        <a:rPr lang="ko-KR" altLang="en-US" baseline="0" dirty="0"/>
                        <a:t>전처리 과정에서 </a:t>
                      </a:r>
                      <a:r>
                        <a:rPr lang="ko-KR" altLang="en-US" baseline="0" dirty="0" err="1">
                          <a:solidFill>
                            <a:srgbClr val="FF0000"/>
                          </a:solidFill>
                        </a:rPr>
                        <a:t>명사</a:t>
                      </a:r>
                      <a:r>
                        <a:rPr lang="ko-KR" altLang="en-US" baseline="0" dirty="0" err="1"/>
                        <a:t>만만</a:t>
                      </a:r>
                      <a:r>
                        <a:rPr lang="ko-KR" altLang="en-US" baseline="0" dirty="0"/>
                        <a:t> 한다면 </a:t>
                      </a:r>
                      <a:r>
                        <a:rPr lang="en-US" altLang="ko-KR" baseline="0" dirty="0"/>
                        <a:t>&gt; ‘</a:t>
                      </a:r>
                      <a:r>
                        <a:rPr lang="ko-KR" altLang="en-US" baseline="0" dirty="0"/>
                        <a:t>명사 </a:t>
                      </a:r>
                      <a:r>
                        <a:rPr lang="en-US" altLang="ko-KR" baseline="0" dirty="0"/>
                        <a:t>,</a:t>
                      </a:r>
                      <a:r>
                        <a:rPr lang="ko-KR" altLang="en-US" baseline="0" dirty="0"/>
                        <a:t>동사</a:t>
                      </a:r>
                      <a:r>
                        <a:rPr lang="en-US" altLang="ko-KR" baseline="0" dirty="0"/>
                        <a:t>＇</a:t>
                      </a:r>
                      <a:r>
                        <a:rPr lang="ko-KR" altLang="en-US" baseline="0" dirty="0"/>
                        <a:t>했을 때와 결과와 똑같은 성능</a:t>
                      </a:r>
                      <a:endParaRPr lang="en-US" altLang="ko-KR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dirty="0"/>
                        <a:t>               -for</a:t>
                      </a:r>
                      <a:r>
                        <a:rPr lang="en-US" altLang="ko-KR" baseline="0" dirty="0"/>
                        <a:t> range </a:t>
                      </a:r>
                      <a:r>
                        <a:rPr lang="ko-KR" altLang="en-US" baseline="0" dirty="0"/>
                        <a:t>범위에서 </a:t>
                      </a:r>
                      <a:r>
                        <a:rPr lang="en-US" altLang="ko-KR" baseline="0" dirty="0"/>
                        <a:t>step </a:t>
                      </a:r>
                      <a:r>
                        <a:rPr lang="ko-KR" altLang="en-US" baseline="0" dirty="0"/>
                        <a:t>처리</a:t>
                      </a:r>
                      <a:endParaRPr lang="en-US" altLang="ko-KR" baseline="0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dirty="0"/>
                    </a:p>
                    <a:p>
                      <a:pPr marL="342900" indent="-342900" latinLnBrk="1">
                        <a:buFont typeface="+mj-lt"/>
                        <a:buAutoNum type="arabicPeriod" startAt="3"/>
                      </a:pPr>
                      <a:r>
                        <a:rPr lang="ko-KR" altLang="en-US" dirty="0"/>
                        <a:t>정확성</a:t>
                      </a:r>
                      <a:endParaRPr lang="en-US" altLang="ko-KR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dirty="0"/>
                        <a:t>                -</a:t>
                      </a:r>
                      <a:r>
                        <a:rPr lang="en-US" altLang="ko-KR" dirty="0" err="1"/>
                        <a:t>n_init</a:t>
                      </a:r>
                      <a:r>
                        <a:rPr lang="ko-KR" altLang="en-US" dirty="0"/>
                        <a:t>을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통해 매번 똑같은 </a:t>
                      </a:r>
                      <a:r>
                        <a:rPr lang="en-US" altLang="ko-KR" dirty="0" err="1"/>
                        <a:t>optimal_K</a:t>
                      </a:r>
                      <a:endParaRPr lang="en-US" altLang="ko-KR" dirty="0"/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dirty="0"/>
                    </a:p>
                    <a:p>
                      <a:pPr marL="342900" indent="-342900" latinLnBrk="1">
                        <a:buFont typeface="+mj-lt"/>
                        <a:buAutoNum type="arabicPeriod" startAt="3"/>
                      </a:pPr>
                      <a:endParaRPr lang="en-US" altLang="ko-KR" dirty="0"/>
                    </a:p>
                    <a:p>
                      <a:pPr marL="342900" indent="-342900" latinLnBrk="1">
                        <a:buFont typeface="+mj-lt"/>
                        <a:buAutoNum type="arabicPeriod" startAt="3"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220246"/>
                  </a:ext>
                </a:extLst>
              </a:tr>
            </a:tbl>
          </a:graphicData>
        </a:graphic>
      </p:graphicFrame>
      <p:pic>
        <p:nvPicPr>
          <p:cNvPr id="15" name="Google Shape;354;p38">
            <a:extLst>
              <a:ext uri="{FF2B5EF4-FFF2-40B4-BE49-F238E27FC236}">
                <a16:creationId xmlns:a16="http://schemas.microsoft.com/office/drawing/2014/main" id="{D769B3C3-C14A-4C51-AB6F-E65A81F9DAA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5" t="4698"/>
          <a:stretch/>
        </p:blipFill>
        <p:spPr>
          <a:xfrm>
            <a:off x="1865961" y="2611223"/>
            <a:ext cx="2206417" cy="1508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767" y="3097097"/>
            <a:ext cx="5673365" cy="362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26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63D785-0A9C-4C0C-91ED-271526DDB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1631"/>
            <a:ext cx="12192000" cy="768085"/>
          </a:xfrm>
        </p:spPr>
        <p:txBody>
          <a:bodyPr/>
          <a:lstStyle/>
          <a:p>
            <a:r>
              <a:rPr lang="ko-KR" altLang="en-US" dirty="0"/>
              <a:t>수정 및 보완사항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DA99E35-E809-4C1E-9598-CBD4AB4369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879716"/>
            <a:ext cx="12192000" cy="384043"/>
          </a:xfrm>
        </p:spPr>
        <p:txBody>
          <a:bodyPr/>
          <a:lstStyle/>
          <a:p>
            <a:pPr lvl="0"/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News Cluster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System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FBAA79-D276-4E7A-AA7A-793FC11E666C}"/>
              </a:ext>
            </a:extLst>
          </p:cNvPr>
          <p:cNvSpPr/>
          <p:nvPr/>
        </p:nvSpPr>
        <p:spPr>
          <a:xfrm>
            <a:off x="421078" y="1413715"/>
            <a:ext cx="33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cs typeface="Arial" pitchFamily="34" charset="0"/>
              </a:rPr>
              <a:t>적절한 </a:t>
            </a:r>
            <a:r>
              <a:rPr lang="en-US" altLang="ko-KR" sz="2000" b="1" dirty="0">
                <a:cs typeface="Arial" pitchFamily="34" charset="0"/>
              </a:rPr>
              <a:t>K </a:t>
            </a:r>
            <a:r>
              <a:rPr lang="ko-KR" altLang="en-US" sz="2000" b="1" dirty="0">
                <a:cs typeface="Arial" pitchFamily="34" charset="0"/>
              </a:rPr>
              <a:t>찾기</a:t>
            </a: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810841D-0711-4844-A55F-510E9D6B7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206837"/>
              </p:ext>
            </p:extLst>
          </p:nvPr>
        </p:nvGraphicFramePr>
        <p:xfrm>
          <a:off x="334227" y="1813826"/>
          <a:ext cx="4086944" cy="4693156"/>
        </p:xfrm>
        <a:graphic>
          <a:graphicData uri="http://schemas.openxmlformats.org/drawingml/2006/table">
            <a:tbl>
              <a:tblPr firstRow="1" bandRow="1">
                <a:tableStyleId>{285AA81B-BBB5-4392-8076-FD9FE9627FA2}</a:tableStyleId>
              </a:tblPr>
              <a:tblGrid>
                <a:gridCol w="4086944">
                  <a:extLst>
                    <a:ext uri="{9D8B030D-6E8A-4147-A177-3AD203B41FA5}">
                      <a16:colId xmlns:a16="http://schemas.microsoft.com/office/drawing/2014/main" val="2047765125"/>
                    </a:ext>
                  </a:extLst>
                </a:gridCol>
              </a:tblGrid>
              <a:tr h="343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087170"/>
                  </a:ext>
                </a:extLst>
              </a:tr>
              <a:tr h="4350110"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dirty="0"/>
                        <a:t>Dataset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SSE graph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dirty="0"/>
                    </a:p>
                    <a:p>
                      <a:pPr marL="342900" indent="-342900" latinLnBrk="1">
                        <a:buFont typeface="+mj-lt"/>
                        <a:buAutoNum type="arabicPeriod" startAt="2"/>
                      </a:pPr>
                      <a:r>
                        <a:rPr lang="ko-KR" altLang="en-US" dirty="0"/>
                        <a:t>시간 단축</a:t>
                      </a:r>
                      <a:endParaRPr lang="en-US" altLang="ko-KR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baseline="0" dirty="0"/>
                        <a:t>               - </a:t>
                      </a:r>
                      <a:r>
                        <a:rPr lang="ko-KR" altLang="en-US" baseline="0" dirty="0"/>
                        <a:t>전처리 과정에서 </a:t>
                      </a:r>
                      <a:r>
                        <a:rPr lang="ko-KR" altLang="en-US" baseline="0" dirty="0" err="1"/>
                        <a:t>명사만만</a:t>
                      </a:r>
                      <a:r>
                        <a:rPr lang="ko-KR" altLang="en-US" baseline="0" dirty="0"/>
                        <a:t> 한다면</a:t>
                      </a:r>
                      <a:endParaRPr lang="en-US" altLang="ko-KR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dirty="0"/>
                        <a:t>               -for</a:t>
                      </a:r>
                      <a:r>
                        <a:rPr lang="en-US" altLang="ko-KR" baseline="0" dirty="0"/>
                        <a:t> range </a:t>
                      </a:r>
                      <a:r>
                        <a:rPr lang="ko-KR" altLang="en-US" baseline="0" dirty="0"/>
                        <a:t>범위에서 </a:t>
                      </a:r>
                      <a:r>
                        <a:rPr lang="en-US" altLang="ko-KR" baseline="0" dirty="0"/>
                        <a:t>step </a:t>
                      </a:r>
                      <a:r>
                        <a:rPr lang="ko-KR" altLang="en-US" baseline="0" dirty="0"/>
                        <a:t>처리</a:t>
                      </a:r>
                      <a:endParaRPr lang="en-US" altLang="ko-KR" baseline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baseline="0" dirty="0"/>
                        <a:t>                2</a:t>
                      </a:r>
                      <a:r>
                        <a:rPr lang="ko-KR" altLang="en-US" baseline="0" dirty="0"/>
                        <a:t>단계의 구간 나누기를 통해</a:t>
                      </a:r>
                      <a:endParaRPr lang="en-US" altLang="ko-KR" baseline="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baseline="0" dirty="0"/>
                        <a:t>                </a:t>
                      </a:r>
                      <a:r>
                        <a:rPr lang="ko-KR" altLang="en-US" baseline="0" dirty="0"/>
                        <a:t>넓은 범위 내에 빠르고 정확한 </a:t>
                      </a:r>
                      <a:r>
                        <a:rPr lang="en-US" altLang="ko-KR" baseline="0" dirty="0"/>
                        <a:t>K</a:t>
                      </a:r>
                      <a:r>
                        <a:rPr lang="ko-KR" altLang="en-US" baseline="0" dirty="0"/>
                        <a:t>값 추출</a:t>
                      </a:r>
                      <a:endParaRPr lang="en-US" altLang="ko-KR" baseline="0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dirty="0"/>
                    </a:p>
                    <a:p>
                      <a:pPr marL="342900" indent="-342900" latinLnBrk="1">
                        <a:buFont typeface="+mj-lt"/>
                        <a:buAutoNum type="arabicPeriod" startAt="3"/>
                      </a:pPr>
                      <a:r>
                        <a:rPr lang="ko-KR" altLang="en-US" dirty="0"/>
                        <a:t>정확성</a:t>
                      </a:r>
                      <a:endParaRPr lang="en-US" altLang="ko-KR" dirty="0"/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dirty="0"/>
                        <a:t>                -</a:t>
                      </a:r>
                      <a:r>
                        <a:rPr lang="en-US" altLang="ko-KR" dirty="0" err="1"/>
                        <a:t>n_init</a:t>
                      </a:r>
                      <a:r>
                        <a:rPr lang="ko-KR" altLang="en-US" dirty="0"/>
                        <a:t>을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통해 매번 똑같은 </a:t>
                      </a:r>
                      <a:r>
                        <a:rPr lang="en-US" altLang="ko-KR" dirty="0" err="1"/>
                        <a:t>optimal_K</a:t>
                      </a:r>
                      <a:endParaRPr lang="en-US" altLang="ko-KR" dirty="0"/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dirty="0"/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dirty="0"/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baseline="0" dirty="0">
                          <a:solidFill>
                            <a:srgbClr val="FF0000"/>
                          </a:solidFill>
                        </a:rPr>
                        <a:t>Dataset</a:t>
                      </a:r>
                      <a:r>
                        <a:rPr lang="ko-KR" altLang="en-US" baseline="0" dirty="0">
                          <a:solidFill>
                            <a:srgbClr val="FF0000"/>
                          </a:solidFill>
                        </a:rPr>
                        <a:t>크기 </a:t>
                      </a:r>
                      <a:r>
                        <a:rPr lang="en-US" altLang="ko-KR" baseline="0" dirty="0">
                          <a:solidFill>
                            <a:srgbClr val="FF0000"/>
                          </a:solidFill>
                        </a:rPr>
                        <a:t>/ for</a:t>
                      </a:r>
                      <a:r>
                        <a:rPr lang="ko-KR" altLang="en-US" baseline="0" dirty="0">
                          <a:solidFill>
                            <a:srgbClr val="FF0000"/>
                          </a:solidFill>
                        </a:rPr>
                        <a:t>문 돌리는 </a:t>
                      </a:r>
                      <a:r>
                        <a:rPr lang="en-US" altLang="ko-KR" baseline="0" dirty="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ko-KR" altLang="en-US" baseline="0" dirty="0">
                          <a:solidFill>
                            <a:srgbClr val="FF0000"/>
                          </a:solidFill>
                        </a:rPr>
                        <a:t>값의 범위</a:t>
                      </a:r>
                      <a:endParaRPr lang="en-US" altLang="ko-KR" baseline="0" dirty="0">
                        <a:solidFill>
                          <a:srgbClr val="FF0000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 err="1">
                          <a:solidFill>
                            <a:srgbClr val="FF0000"/>
                          </a:solidFill>
                        </a:rPr>
                        <a:t>N_int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 / step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등의 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가지 요소를 변화를 주어 실험</a:t>
                      </a:r>
                      <a:endParaRPr lang="en-US" altLang="ko-KR" dirty="0">
                        <a:solidFill>
                          <a:srgbClr val="FF0000"/>
                        </a:solidFill>
                      </a:endParaRPr>
                    </a:p>
                    <a:p>
                      <a:pPr marL="342900" indent="-342900" latinLnBrk="1">
                        <a:buFont typeface="+mj-lt"/>
                        <a:buAutoNum type="arabicPeriod" startAt="3"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22024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45" y="1515088"/>
            <a:ext cx="6386730" cy="48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67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63D785-0A9C-4C0C-91ED-271526DDB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1631"/>
            <a:ext cx="12192000" cy="768085"/>
          </a:xfrm>
        </p:spPr>
        <p:txBody>
          <a:bodyPr/>
          <a:lstStyle/>
          <a:p>
            <a:r>
              <a:rPr lang="ko-KR" altLang="en-US" dirty="0"/>
              <a:t>수정 및 보완사항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1DA99E35-E809-4C1E-9598-CBD4AB4369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879716"/>
            <a:ext cx="12192000" cy="384043"/>
          </a:xfrm>
        </p:spPr>
        <p:txBody>
          <a:bodyPr/>
          <a:lstStyle/>
          <a:p>
            <a:pPr lvl="0"/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News Cluster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System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FBAA79-D276-4E7A-AA7A-793FC11E666C}"/>
              </a:ext>
            </a:extLst>
          </p:cNvPr>
          <p:cNvSpPr/>
          <p:nvPr/>
        </p:nvSpPr>
        <p:spPr>
          <a:xfrm>
            <a:off x="421077" y="1413715"/>
            <a:ext cx="40055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cs typeface="Arial" pitchFamily="34" charset="0"/>
              </a:rPr>
              <a:t>근접 기사 찾기</a:t>
            </a: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810841D-0711-4844-A55F-510E9D6B7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381577"/>
              </p:ext>
            </p:extLst>
          </p:nvPr>
        </p:nvGraphicFramePr>
        <p:xfrm>
          <a:off x="579324" y="1936847"/>
          <a:ext cx="11263470" cy="4652443"/>
        </p:xfrm>
        <a:graphic>
          <a:graphicData uri="http://schemas.openxmlformats.org/drawingml/2006/table">
            <a:tbl>
              <a:tblPr firstRow="1" bandRow="1">
                <a:tableStyleId>{285AA81B-BBB5-4392-8076-FD9FE9627FA2}</a:tableStyleId>
              </a:tblPr>
              <a:tblGrid>
                <a:gridCol w="3586949">
                  <a:extLst>
                    <a:ext uri="{9D8B030D-6E8A-4147-A177-3AD203B41FA5}">
                      <a16:colId xmlns:a16="http://schemas.microsoft.com/office/drawing/2014/main" val="2445137772"/>
                    </a:ext>
                  </a:extLst>
                </a:gridCol>
                <a:gridCol w="7676521">
                  <a:extLst>
                    <a:ext uri="{9D8B030D-6E8A-4147-A177-3AD203B41FA5}">
                      <a16:colId xmlns:a16="http://schemas.microsoft.com/office/drawing/2014/main" val="2047765125"/>
                    </a:ext>
                  </a:extLst>
                </a:gridCol>
              </a:tblGrid>
              <a:tr h="340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기존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087170"/>
                  </a:ext>
                </a:extLst>
              </a:tr>
              <a:tr h="4312373">
                <a:tc>
                  <a:txBody>
                    <a:bodyPr/>
                    <a:lstStyle/>
                    <a:p>
                      <a:pPr lvl="0">
                        <a:buSzPts val="1800"/>
                      </a:pPr>
                      <a:r>
                        <a:rPr lang="en-US" alt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</a:t>
                      </a:r>
                      <a:r>
                        <a:rPr lang="ko-KR" altLang="en-US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방법</a:t>
                      </a:r>
                      <a:endParaRPr lang="en-US" altLang="ko-KR"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lvl="0">
                        <a:buSzPts val="1800"/>
                      </a:pPr>
                      <a:r>
                        <a:rPr lang="ko-KR" altLang="en-US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	</a:t>
                      </a:r>
                      <a:endParaRPr lang="en-US" altLang="ko-KR" sz="16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6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전처리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된 </a:t>
                      </a: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 + 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최적의 </a:t>
                      </a: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K) + </a:t>
                      </a:r>
                      <a:r>
                        <a:rPr lang="en-US" altLang="ko-KR" sz="16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Kmeans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 각 중심 </a:t>
                      </a: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centroid, </a:t>
                      </a:r>
                      <a:endParaRPr lang="ko-KR" altLang="en-US" sz="12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Cn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과의 </a:t>
                      </a: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vector data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 거리를 측정하여 가까운 순으로 </a:t>
                      </a: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list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</a:t>
                      </a:r>
                    </a:p>
                    <a:p>
                      <a:pPr lvl="3">
                        <a:lnSpc>
                          <a:spcPct val="150000"/>
                        </a:lnSpc>
                        <a:buSzPts val="1800"/>
                      </a:pPr>
                      <a:endParaRPr lang="en-US" altLang="ko-KR" sz="12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 </a:t>
                      </a:r>
                      <a:r>
                        <a:rPr lang="ko-KR" altLang="en-US" sz="16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문제점</a:t>
                      </a:r>
                      <a:endParaRPr lang="ko-KR" altLang="en-US" sz="1800" dirty="0"/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arenBoth"/>
                        <a:tabLst/>
                        <a:defRPr/>
                      </a:pPr>
                      <a:r>
                        <a:rPr lang="ko-KR" alt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kumimoji="0" lang="ko-KR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중심과의 거리 구하기</a:t>
                      </a:r>
                      <a:endParaRPr kumimoji="0" lang="en-US" altLang="ko-KR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arenBoth"/>
                        <a:tabLst/>
                        <a:defRPr/>
                      </a:pPr>
                      <a:endParaRPr kumimoji="0" lang="en-US" altLang="ko-KR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arenBoth"/>
                        <a:tabLst/>
                        <a:defRPr/>
                      </a:pP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ko-KR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거리와 해당 거리가 의미하는 </a:t>
                      </a:r>
                      <a:r>
                        <a:rPr kumimoji="0" lang="en-US" altLang="ko-KR" sz="1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News_id</a:t>
                      </a:r>
                      <a:r>
                        <a:rPr kumimoji="0" lang="ko-KR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와 </a:t>
                      </a:r>
                      <a:r>
                        <a:rPr kumimoji="0" lang="en-US" altLang="ko-KR" sz="1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Cluster_id</a:t>
                      </a: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ko-KR" altLang="en-US" sz="1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연관짓기</a:t>
                      </a:r>
                      <a:endParaRPr kumimoji="0" lang="en-US" altLang="ko-KR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AutoNum type="arabicParenBoth"/>
                        <a:tabLst/>
                        <a:defRPr/>
                      </a:pPr>
                      <a:endParaRPr lang="ko-KR" altLang="en-US" sz="12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22024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981" y="892092"/>
            <a:ext cx="6211528" cy="569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1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DFE64425-71F1-4641-BE23-5949BFF7A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1631"/>
            <a:ext cx="12192000" cy="768085"/>
          </a:xfrm>
        </p:spPr>
        <p:txBody>
          <a:bodyPr/>
          <a:lstStyle/>
          <a:p>
            <a:r>
              <a:rPr lang="ko-KR" altLang="en-US" dirty="0"/>
              <a:t>수정 및 보완사항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9CB909E9-3983-441B-81CD-CBDA87DE13F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879716"/>
            <a:ext cx="12192000" cy="384043"/>
          </a:xfrm>
        </p:spPr>
        <p:txBody>
          <a:bodyPr/>
          <a:lstStyle/>
          <a:p>
            <a:pPr lvl="0"/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Headline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&amp; </a:t>
            </a:r>
            <a:r>
              <a:rPr lang="en-US" altLang="ko-KR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Multisummary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System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B2F1FE-EA2C-4BB2-928D-EFACF5B01428}"/>
              </a:ext>
            </a:extLst>
          </p:cNvPr>
          <p:cNvSpPr/>
          <p:nvPr/>
        </p:nvSpPr>
        <p:spPr>
          <a:xfrm>
            <a:off x="421078" y="1413715"/>
            <a:ext cx="33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cs typeface="Arial" pitchFamily="34" charset="0"/>
              </a:rPr>
              <a:t>모델 성능 향상</a:t>
            </a:r>
          </a:p>
        </p:txBody>
      </p:sp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A21AA765-BCEF-4025-8D25-8C3709FA9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608779"/>
              </p:ext>
            </p:extLst>
          </p:nvPr>
        </p:nvGraphicFramePr>
        <p:xfrm>
          <a:off x="579324" y="1936847"/>
          <a:ext cx="11263470" cy="4652443"/>
        </p:xfrm>
        <a:graphic>
          <a:graphicData uri="http://schemas.openxmlformats.org/drawingml/2006/table">
            <a:tbl>
              <a:tblPr firstRow="1" bandRow="1">
                <a:tableStyleId>{285AA81B-BBB5-4392-8076-FD9FE9627FA2}</a:tableStyleId>
              </a:tblPr>
              <a:tblGrid>
                <a:gridCol w="3375002">
                  <a:extLst>
                    <a:ext uri="{9D8B030D-6E8A-4147-A177-3AD203B41FA5}">
                      <a16:colId xmlns:a16="http://schemas.microsoft.com/office/drawing/2014/main" val="2445137772"/>
                    </a:ext>
                  </a:extLst>
                </a:gridCol>
                <a:gridCol w="7888468">
                  <a:extLst>
                    <a:ext uri="{9D8B030D-6E8A-4147-A177-3AD203B41FA5}">
                      <a16:colId xmlns:a16="http://schemas.microsoft.com/office/drawing/2014/main" val="2047765125"/>
                    </a:ext>
                  </a:extLst>
                </a:gridCol>
              </a:tblGrid>
              <a:tr h="340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기존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개선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087170"/>
                  </a:ext>
                </a:extLst>
              </a:tr>
              <a:tr h="431237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AutoNum type="arabicPeriod"/>
                        <a:tabLst/>
                        <a:defRPr/>
                      </a:pPr>
                      <a:r>
                        <a:rPr lang="ko-KR" altLang="en-US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결과</a:t>
                      </a: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AutoNum type="arabicPeriod"/>
                        <a:tabLst/>
                        <a:defRPr/>
                      </a:pP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AutoNum type="arabicPeriod"/>
                        <a:tabLst/>
                        <a:defRPr/>
                      </a:pPr>
                      <a:r>
                        <a:rPr lang="en-US" altLang="ko-KR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INPUT</a:t>
                      </a:r>
                      <a:r>
                        <a:rPr lang="ko-KR" altLang="en-US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값으로 </a:t>
                      </a:r>
                      <a:r>
                        <a:rPr lang="en-US" altLang="ko-KR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CLUSTER</a:t>
                      </a:r>
                      <a:r>
                        <a:rPr lang="ko-KR" altLang="en-US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된 뉴스들의 다중 문서 요약 내용 넣는다</a:t>
                      </a: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AutoNum type="arabicPeriod"/>
                        <a:tabLst/>
                        <a:defRPr/>
                      </a:pPr>
                      <a:r>
                        <a:rPr lang="en-US" altLang="ko-KR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OUTPUT </a:t>
                      </a:r>
                      <a:r>
                        <a:rPr lang="ko-KR" altLang="en-US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값으로 </a:t>
                      </a:r>
                      <a:r>
                        <a:rPr lang="en-US" altLang="ko-KR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HEADLINE </a:t>
                      </a:r>
                      <a:r>
                        <a:rPr lang="ko-KR" altLang="en-US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도출</a:t>
                      </a: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 </a:t>
                      </a:r>
                      <a:r>
                        <a:rPr lang="ko-KR" altLang="en-US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문제점</a:t>
                      </a:r>
                      <a:endParaRPr lang="ko-KR" altLang="en-US" sz="1600" dirty="0"/>
                    </a:p>
                    <a:p>
                      <a:pPr latinLnBrk="1"/>
                      <a:r>
                        <a:rPr lang="en-US" altLang="ko-KR" dirty="0"/>
                        <a:t>Data set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이 작아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output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도출하는데서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적절한 단어를 찾지 못한다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하지만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data set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을 너무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크게하고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전처리 과정에서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단어수를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줄어 버리면 성능이 저하된다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형태소분석기 돌리는데 적어도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시간 걸려 시간이 오래 걸린다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AutoNum type="arabicPeriod"/>
                        <a:tabLst/>
                        <a:defRPr/>
                      </a:pPr>
                      <a:r>
                        <a:rPr lang="ko-KR" altLang="en-US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실험 방법</a:t>
                      </a: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AutoNum type="arabicPeriod"/>
                        <a:tabLst/>
                        <a:defRPr/>
                      </a:pP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</a:t>
                      </a: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AutoNum type="arabicPeriod" startAt="2"/>
                        <a:tabLst/>
                        <a:defRPr/>
                      </a:pPr>
                      <a:r>
                        <a:rPr lang="ko-KR" altLang="en-US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결과</a:t>
                      </a: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22024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913A17B-4E7F-4DA9-AA3B-CCFC186C8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612" y="2708856"/>
            <a:ext cx="3988775" cy="2337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82FE2F-3DC6-47B1-B2A5-524A0B8C2EBE}"/>
              </a:ext>
            </a:extLst>
          </p:cNvPr>
          <p:cNvSpPr txBox="1"/>
          <p:nvPr/>
        </p:nvSpPr>
        <p:spPr>
          <a:xfrm>
            <a:off x="7946198" y="2601157"/>
            <a:ext cx="36664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[1] Input data =&gt; news crawlin</a:t>
            </a:r>
            <a:r>
              <a:rPr lang="en-US" altLang="ko-KR" dirty="0">
                <a:latin typeface="+mj-ea"/>
                <a:ea typeface="+mj-ea"/>
              </a:rPr>
              <a:t>g</a:t>
            </a:r>
            <a:r>
              <a:rPr lang="ko-KR" altLang="en-US" dirty="0">
                <a:latin typeface="+mj-ea"/>
                <a:ea typeface="+mj-ea"/>
              </a:rPr>
              <a:t> 한 </a:t>
            </a:r>
            <a:r>
              <a:rPr lang="en-US" altLang="ko-KR" dirty="0">
                <a:latin typeface="+mj-ea"/>
                <a:ea typeface="+mj-ea"/>
              </a:rPr>
              <a:t>news title</a:t>
            </a:r>
            <a:r>
              <a:rPr lang="ko-KR" altLang="en-US" dirty="0">
                <a:latin typeface="+mj-ea"/>
                <a:ea typeface="+mj-ea"/>
              </a:rPr>
              <a:t>과 </a:t>
            </a:r>
            <a:r>
              <a:rPr lang="en-US" altLang="ko-KR" dirty="0">
                <a:latin typeface="+mj-ea"/>
                <a:ea typeface="+mj-ea"/>
              </a:rPr>
              <a:t>news contents csv</a:t>
            </a:r>
            <a:r>
              <a:rPr lang="ko-KR" altLang="en-US" dirty="0">
                <a:latin typeface="+mj-ea"/>
                <a:ea typeface="+mj-ea"/>
              </a:rPr>
              <a:t>파일로 저장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[2] </a:t>
            </a:r>
            <a:r>
              <a:rPr lang="ko-KR" altLang="en-US" dirty="0">
                <a:latin typeface="+mj-ea"/>
                <a:ea typeface="+mj-ea"/>
              </a:rPr>
              <a:t>전처리 과정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[3] vocab file =&gt; </a:t>
            </a:r>
            <a:r>
              <a:rPr lang="ko-KR" altLang="en-US" dirty="0" err="1">
                <a:latin typeface="+mj-ea"/>
                <a:ea typeface="+mj-ea"/>
              </a:rPr>
              <a:t>전처리된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title</a:t>
            </a:r>
            <a:r>
              <a:rPr lang="ko-KR" altLang="en-US" dirty="0">
                <a:latin typeface="+mj-ea"/>
                <a:ea typeface="+mj-ea"/>
              </a:rPr>
              <a:t>과 </a:t>
            </a:r>
            <a:r>
              <a:rPr lang="en-US" altLang="ko-KR" dirty="0">
                <a:latin typeface="+mj-ea"/>
                <a:ea typeface="+mj-ea"/>
              </a:rPr>
              <a:t>content</a:t>
            </a:r>
            <a:r>
              <a:rPr lang="ko-KR" altLang="en-US" dirty="0">
                <a:latin typeface="+mj-ea"/>
                <a:ea typeface="+mj-ea"/>
              </a:rPr>
              <a:t>를 가지고 단어 사전 만든다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[4] seq2seq_attention model</a:t>
            </a:r>
            <a:r>
              <a:rPr lang="ko-KR" altLang="en-US" dirty="0">
                <a:latin typeface="+mj-ea"/>
                <a:ea typeface="+mj-ea"/>
              </a:rPr>
              <a:t>을 이용하여 </a:t>
            </a:r>
            <a:r>
              <a:rPr lang="en-US" altLang="ko-KR" dirty="0">
                <a:latin typeface="+mj-ea"/>
                <a:ea typeface="+mj-ea"/>
              </a:rPr>
              <a:t>training </a:t>
            </a:r>
            <a:r>
              <a:rPr lang="ko-KR" altLang="en-US" dirty="0">
                <a:latin typeface="+mj-ea"/>
                <a:ea typeface="+mj-ea"/>
              </a:rPr>
              <a:t>시킨다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[5] training</a:t>
            </a:r>
            <a:r>
              <a:rPr lang="ko-KR" altLang="en-US" dirty="0">
                <a:latin typeface="+mj-ea"/>
                <a:ea typeface="+mj-ea"/>
              </a:rPr>
              <a:t> 시킨 모델을 </a:t>
            </a:r>
            <a:r>
              <a:rPr lang="en-US" altLang="ko-KR" dirty="0">
                <a:latin typeface="+mj-ea"/>
                <a:ea typeface="+mj-ea"/>
              </a:rPr>
              <a:t>testing</a:t>
            </a:r>
            <a:r>
              <a:rPr lang="ko-KR" altLang="en-US" dirty="0">
                <a:latin typeface="+mj-ea"/>
                <a:ea typeface="+mj-ea"/>
              </a:rPr>
              <a:t>하고 한국어 문서 요약 모델로 저장한다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[6] model</a:t>
            </a:r>
            <a:r>
              <a:rPr lang="ko-KR" altLang="en-US" dirty="0">
                <a:latin typeface="+mj-ea"/>
                <a:ea typeface="+mj-ea"/>
              </a:rPr>
              <a:t>에 다중 문서 요약된 </a:t>
            </a:r>
            <a:r>
              <a:rPr lang="en-US" altLang="ko-KR" dirty="0">
                <a:latin typeface="+mj-ea"/>
                <a:ea typeface="+mj-ea"/>
              </a:rPr>
              <a:t>content</a:t>
            </a:r>
            <a:r>
              <a:rPr lang="ko-KR" altLang="en-US" dirty="0">
                <a:latin typeface="+mj-ea"/>
                <a:ea typeface="+mj-ea"/>
              </a:rPr>
              <a:t>를 </a:t>
            </a:r>
            <a:r>
              <a:rPr lang="en-US" altLang="ko-KR" dirty="0">
                <a:latin typeface="+mj-ea"/>
                <a:ea typeface="+mj-ea"/>
              </a:rPr>
              <a:t>input</a:t>
            </a:r>
            <a:r>
              <a:rPr lang="ko-KR" altLang="en-US" dirty="0">
                <a:latin typeface="+mj-ea"/>
                <a:ea typeface="+mj-ea"/>
              </a:rPr>
              <a:t>으로 넣어 </a:t>
            </a:r>
            <a:r>
              <a:rPr lang="en-US" altLang="ko-KR" dirty="0">
                <a:latin typeface="+mj-ea"/>
                <a:ea typeface="+mj-ea"/>
              </a:rPr>
              <a:t>output</a:t>
            </a:r>
            <a:r>
              <a:rPr lang="ko-KR" altLang="en-US" dirty="0">
                <a:latin typeface="+mj-ea"/>
                <a:ea typeface="+mj-ea"/>
              </a:rPr>
              <a:t>으로 </a:t>
            </a:r>
            <a:r>
              <a:rPr lang="en-US" altLang="ko-KR" dirty="0">
                <a:latin typeface="+mj-ea"/>
                <a:ea typeface="+mj-ea"/>
              </a:rPr>
              <a:t>headline</a:t>
            </a:r>
            <a:r>
              <a:rPr lang="ko-KR" altLang="en-US" dirty="0">
                <a:latin typeface="+mj-ea"/>
                <a:ea typeface="+mj-ea"/>
              </a:rPr>
              <a:t>을 얻는다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E9D192-BA2B-4E16-BDC5-6F907F64A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408" y="5386512"/>
            <a:ext cx="5234440" cy="1327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7575A6-8970-442D-A1C8-B6D52D7C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408" y="5649900"/>
            <a:ext cx="5678557" cy="93468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21D8B3E-2C08-4A50-A925-573C12B766DE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7074568" y="5466707"/>
            <a:ext cx="53119" cy="183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819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1"/>
          <p:cNvSpPr>
            <a:spLocks noGrp="1"/>
          </p:cNvSpPr>
          <p:nvPr>
            <p:ph type="body" idx="1"/>
          </p:nvPr>
        </p:nvSpPr>
        <p:spPr>
          <a:xfrm>
            <a:off x="0" y="290671"/>
            <a:ext cx="12192000" cy="768085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7. </a:t>
            </a:r>
            <a:r>
              <a:rPr lang="ko-KR" altLang="en-US" dirty="0">
                <a:latin typeface="+mj-ea"/>
                <a:ea typeface="+mj-ea"/>
              </a:rPr>
              <a:t>작품 결과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A661848-4148-4CD2-98ED-273C559DE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411189"/>
              </p:ext>
            </p:extLst>
          </p:nvPr>
        </p:nvGraphicFramePr>
        <p:xfrm>
          <a:off x="602198" y="1494784"/>
          <a:ext cx="10987604" cy="4695006"/>
        </p:xfrm>
        <a:graphic>
          <a:graphicData uri="http://schemas.openxmlformats.org/drawingml/2006/table">
            <a:tbl>
              <a:tblPr firstRow="1" bandRow="1">
                <a:tableStyleId>{62B95156-1E2D-4CB8-BEFE-C8A857BB1267}</a:tableStyleId>
              </a:tblPr>
              <a:tblGrid>
                <a:gridCol w="2746901">
                  <a:extLst>
                    <a:ext uri="{9D8B030D-6E8A-4147-A177-3AD203B41FA5}">
                      <a16:colId xmlns:a16="http://schemas.microsoft.com/office/drawing/2014/main" val="3406098156"/>
                    </a:ext>
                  </a:extLst>
                </a:gridCol>
                <a:gridCol w="2746901">
                  <a:extLst>
                    <a:ext uri="{9D8B030D-6E8A-4147-A177-3AD203B41FA5}">
                      <a16:colId xmlns:a16="http://schemas.microsoft.com/office/drawing/2014/main" val="3440569007"/>
                    </a:ext>
                  </a:extLst>
                </a:gridCol>
                <a:gridCol w="2746901">
                  <a:extLst>
                    <a:ext uri="{9D8B030D-6E8A-4147-A177-3AD203B41FA5}">
                      <a16:colId xmlns:a16="http://schemas.microsoft.com/office/drawing/2014/main" val="3483532279"/>
                    </a:ext>
                  </a:extLst>
                </a:gridCol>
                <a:gridCol w="2746901">
                  <a:extLst>
                    <a:ext uri="{9D8B030D-6E8A-4147-A177-3AD203B41FA5}">
                      <a16:colId xmlns:a16="http://schemas.microsoft.com/office/drawing/2014/main" val="4093030245"/>
                    </a:ext>
                  </a:extLst>
                </a:gridCol>
              </a:tblGrid>
              <a:tr h="34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홈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뉴스 요약본 화면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카테고리화면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프로필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018607"/>
                  </a:ext>
                </a:extLst>
              </a:tr>
              <a:tr h="434994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800465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9B2BBFA-2147-42BD-BBB9-7700F2DD2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06" y="1908853"/>
            <a:ext cx="2246010" cy="40983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595974-4601-4476-9FEC-CE1127DA9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938" y="1908852"/>
            <a:ext cx="2312077" cy="42132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C57B2E-CA7F-4DA9-A22E-923DD0A27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7017" y="1908852"/>
            <a:ext cx="2312077" cy="4155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808D9F-9694-4CE0-BB29-9EF3A95FC2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344" r="-1243"/>
          <a:stretch/>
        </p:blipFill>
        <p:spPr>
          <a:xfrm>
            <a:off x="3486919" y="4821087"/>
            <a:ext cx="2562655" cy="13348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23ECF1-8050-4E4C-8ACB-984C6AC92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5917" y="1880460"/>
            <a:ext cx="2428991" cy="4213270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F65B45F-E5CF-4EC1-A7FE-04FD3F6652AA}"/>
              </a:ext>
            </a:extLst>
          </p:cNvPr>
          <p:cNvCxnSpPr>
            <a:cxnSpLocks/>
          </p:cNvCxnSpPr>
          <p:nvPr/>
        </p:nvCxnSpPr>
        <p:spPr>
          <a:xfrm>
            <a:off x="4565383" y="3742371"/>
            <a:ext cx="405725" cy="199832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84A54516-AC61-4683-AB5A-0625112C845B}"/>
              </a:ext>
            </a:extLst>
          </p:cNvPr>
          <p:cNvCxnSpPr>
            <a:cxnSpLocks/>
          </p:cNvCxnSpPr>
          <p:nvPr/>
        </p:nvCxnSpPr>
        <p:spPr>
          <a:xfrm>
            <a:off x="4565383" y="4353127"/>
            <a:ext cx="405725" cy="199832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6" name="Google Shape;476;p45"/>
          <p:cNvGraphicFramePr/>
          <p:nvPr>
            <p:extLst>
              <p:ext uri="{D42A27DB-BD31-4B8C-83A1-F6EECF244321}">
                <p14:modId xmlns:p14="http://schemas.microsoft.com/office/powerpoint/2010/main" val="1915244440"/>
              </p:ext>
            </p:extLst>
          </p:nvPr>
        </p:nvGraphicFramePr>
        <p:xfrm>
          <a:off x="2167786" y="1460821"/>
          <a:ext cx="8585275" cy="5244750"/>
        </p:xfrm>
        <a:graphic>
          <a:graphicData uri="http://schemas.openxmlformats.org/drawingml/2006/table">
            <a:tbl>
              <a:tblPr>
                <a:noFill/>
                <a:tableStyleId>{285AA81B-BBB5-4392-8076-FD9FE9627FA2}</a:tableStyleId>
              </a:tblPr>
              <a:tblGrid>
                <a:gridCol w="156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66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기간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1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2019.9.9~2019.12.9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3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 내용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1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기간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1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1주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2주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3주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4주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5주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6주</a:t>
                      </a:r>
                      <a:endParaRPr dirty="0"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7주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8주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9주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10주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11주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12주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13주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아이디어 회의 및 계획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관련 자료 조사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 분담 및 핵심 기술 조사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사업 제안서 작성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요구사항 및 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설계 작성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서버 및 데이터 베이스 구현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앱 구현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뉴스 크롤링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클러스터링 시스템구현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요약 시스템 구성(추상적)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요약 시스템 구성(추출적)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추천 시스템 구현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개별</a:t>
                      </a:r>
                      <a:r>
                        <a:rPr lang="en-US" sz="9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u="none" strike="noStrike" cap="none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</a:t>
                      </a:r>
                      <a:r>
                        <a:rPr lang="en-US" sz="9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및 보</a:t>
                      </a:r>
                      <a:r>
                        <a:rPr lang="ko-KR" altLang="en-US" sz="9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완</a:t>
                      </a:r>
                      <a:endParaRPr dirty="0"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통합</a:t>
                      </a:r>
                      <a:r>
                        <a:rPr lang="en-US" sz="9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u="none" strike="noStrike" cap="none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</a:t>
                      </a:r>
                      <a:r>
                        <a:rPr lang="en-US" sz="9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및 보</a:t>
                      </a:r>
                      <a:r>
                        <a:rPr lang="ko-KR" altLang="en-US" sz="9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완</a:t>
                      </a:r>
                      <a:endParaRPr dirty="0"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 발표 및 시연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77" name="Google Shape;477;p45"/>
          <p:cNvSpPr/>
          <p:nvPr/>
        </p:nvSpPr>
        <p:spPr>
          <a:xfrm>
            <a:off x="5577191" y="2184267"/>
            <a:ext cx="90791" cy="103762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5"/>
          <p:cNvSpPr/>
          <p:nvPr/>
        </p:nvSpPr>
        <p:spPr>
          <a:xfrm>
            <a:off x="6096000" y="2474068"/>
            <a:ext cx="90791" cy="103762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5"/>
          <p:cNvSpPr/>
          <p:nvPr/>
        </p:nvSpPr>
        <p:spPr>
          <a:xfrm>
            <a:off x="7159558" y="2778440"/>
            <a:ext cx="90791" cy="103762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5"/>
          <p:cNvSpPr/>
          <p:nvPr/>
        </p:nvSpPr>
        <p:spPr>
          <a:xfrm>
            <a:off x="6660205" y="3089295"/>
            <a:ext cx="90791" cy="103762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5"/>
          <p:cNvSpPr/>
          <p:nvPr/>
        </p:nvSpPr>
        <p:spPr>
          <a:xfrm>
            <a:off x="7733489" y="3717587"/>
            <a:ext cx="90791" cy="103762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45"/>
          <p:cNvSpPr/>
          <p:nvPr/>
        </p:nvSpPr>
        <p:spPr>
          <a:xfrm>
            <a:off x="8268510" y="4031311"/>
            <a:ext cx="90791" cy="103762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5"/>
          <p:cNvSpPr/>
          <p:nvPr/>
        </p:nvSpPr>
        <p:spPr>
          <a:xfrm>
            <a:off x="7733489" y="4319898"/>
            <a:ext cx="90791" cy="103762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5"/>
          <p:cNvSpPr/>
          <p:nvPr/>
        </p:nvSpPr>
        <p:spPr>
          <a:xfrm>
            <a:off x="9945851" y="4954580"/>
            <a:ext cx="90791" cy="103762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5"/>
          <p:cNvSpPr/>
          <p:nvPr/>
        </p:nvSpPr>
        <p:spPr>
          <a:xfrm>
            <a:off x="9933423" y="4621581"/>
            <a:ext cx="90791" cy="103762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5"/>
          <p:cNvSpPr/>
          <p:nvPr/>
        </p:nvSpPr>
        <p:spPr>
          <a:xfrm>
            <a:off x="8829472" y="5247269"/>
            <a:ext cx="90791" cy="103762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5"/>
          <p:cNvSpPr/>
          <p:nvPr/>
        </p:nvSpPr>
        <p:spPr>
          <a:xfrm>
            <a:off x="8829470" y="5567854"/>
            <a:ext cx="90791" cy="103762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5"/>
          <p:cNvSpPr/>
          <p:nvPr/>
        </p:nvSpPr>
        <p:spPr>
          <a:xfrm>
            <a:off x="10509112" y="6498995"/>
            <a:ext cx="90791" cy="103762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5"/>
          <p:cNvSpPr/>
          <p:nvPr/>
        </p:nvSpPr>
        <p:spPr>
          <a:xfrm>
            <a:off x="473413" y="3012149"/>
            <a:ext cx="1297021" cy="159655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5"/>
          <p:cNvSpPr/>
          <p:nvPr/>
        </p:nvSpPr>
        <p:spPr>
          <a:xfrm>
            <a:off x="632298" y="3343072"/>
            <a:ext cx="90791" cy="103762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5"/>
          <p:cNvSpPr/>
          <p:nvPr/>
        </p:nvSpPr>
        <p:spPr>
          <a:xfrm>
            <a:off x="622570" y="3758543"/>
            <a:ext cx="90791" cy="103762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5"/>
          <p:cNvSpPr/>
          <p:nvPr/>
        </p:nvSpPr>
        <p:spPr>
          <a:xfrm>
            <a:off x="632298" y="4169529"/>
            <a:ext cx="90791" cy="103762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5"/>
          <p:cNvSpPr txBox="1"/>
          <p:nvPr/>
        </p:nvSpPr>
        <p:spPr>
          <a:xfrm>
            <a:off x="807771" y="3256454"/>
            <a:ext cx="7097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788316" y="3671925"/>
            <a:ext cx="7097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미완료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788316" y="4082910"/>
            <a:ext cx="7097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예정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텍스트 개체 틀 1"/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768085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5. </a:t>
            </a:r>
            <a:r>
              <a:rPr lang="ko-KR" altLang="en-US" dirty="0">
                <a:latin typeface="+mj-ea"/>
                <a:ea typeface="+mj-ea"/>
              </a:rPr>
              <a:t>향후 계획 및 담당</a:t>
            </a:r>
          </a:p>
        </p:txBody>
      </p:sp>
      <p:sp>
        <p:nvSpPr>
          <p:cNvPr id="35" name="텍스트 개체 틀 2"/>
          <p:cNvSpPr>
            <a:spLocks noGrp="1"/>
          </p:cNvSpPr>
          <p:nvPr>
            <p:ph type="body" idx="2"/>
          </p:nvPr>
        </p:nvSpPr>
        <p:spPr>
          <a:xfrm>
            <a:off x="0" y="879716"/>
            <a:ext cx="12192000" cy="384043"/>
          </a:xfrm>
        </p:spPr>
        <p:txBody>
          <a:bodyPr/>
          <a:lstStyle/>
          <a:p>
            <a:pPr lvl="0"/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주차 별 계획</a:t>
            </a:r>
          </a:p>
        </p:txBody>
      </p:sp>
      <p:sp>
        <p:nvSpPr>
          <p:cNvPr id="33" name="Google Shape;479;p45">
            <a:extLst>
              <a:ext uri="{FF2B5EF4-FFF2-40B4-BE49-F238E27FC236}">
                <a16:creationId xmlns:a16="http://schemas.microsoft.com/office/drawing/2014/main" id="{476FC960-02D7-4A9B-8D11-FA1C7A0697E5}"/>
              </a:ext>
            </a:extLst>
          </p:cNvPr>
          <p:cNvSpPr/>
          <p:nvPr/>
        </p:nvSpPr>
        <p:spPr>
          <a:xfrm>
            <a:off x="9315846" y="3089295"/>
            <a:ext cx="90791" cy="103762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486;p45">
            <a:extLst>
              <a:ext uri="{FF2B5EF4-FFF2-40B4-BE49-F238E27FC236}">
                <a16:creationId xmlns:a16="http://schemas.microsoft.com/office/drawing/2014/main" id="{9E194ECA-7631-4DA3-A330-A7FDB77AB7F2}"/>
              </a:ext>
            </a:extLst>
          </p:cNvPr>
          <p:cNvSpPr/>
          <p:nvPr/>
        </p:nvSpPr>
        <p:spPr>
          <a:xfrm>
            <a:off x="10153612" y="5871197"/>
            <a:ext cx="90791" cy="103762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486;p45">
            <a:extLst>
              <a:ext uri="{FF2B5EF4-FFF2-40B4-BE49-F238E27FC236}">
                <a16:creationId xmlns:a16="http://schemas.microsoft.com/office/drawing/2014/main" id="{40C00B7E-3C8B-4092-8FF1-B70DC1645F4F}"/>
              </a:ext>
            </a:extLst>
          </p:cNvPr>
          <p:cNvSpPr/>
          <p:nvPr/>
        </p:nvSpPr>
        <p:spPr>
          <a:xfrm>
            <a:off x="10153611" y="6184622"/>
            <a:ext cx="90791" cy="103762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0" name="Google Shape;510;p46"/>
          <p:cNvGraphicFramePr/>
          <p:nvPr>
            <p:extLst>
              <p:ext uri="{D42A27DB-BD31-4B8C-83A1-F6EECF244321}">
                <p14:modId xmlns:p14="http://schemas.microsoft.com/office/powerpoint/2010/main" val="2634647984"/>
              </p:ext>
            </p:extLst>
          </p:nvPr>
        </p:nvGraphicFramePr>
        <p:xfrm>
          <a:off x="1113292" y="2270865"/>
          <a:ext cx="10603076" cy="3412120"/>
        </p:xfrm>
        <a:graphic>
          <a:graphicData uri="http://schemas.openxmlformats.org/drawingml/2006/table">
            <a:tbl>
              <a:tblPr firstRow="1" bandRow="1">
                <a:noFill/>
                <a:tableStyleId>{62B95156-1E2D-4CB8-BEFE-C8A857BB1267}</a:tableStyleId>
              </a:tblPr>
              <a:tblGrid>
                <a:gridCol w="2923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9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9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9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655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/>
                        <a:t>개발 내용</a:t>
                      </a:r>
                      <a:endParaRPr sz="1700"/>
                    </a:p>
                  </a:txBody>
                  <a:tcPr marL="113740" marR="113740" marT="56870" marB="56870" anchor="ctr"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/>
                        <a:t>12주</a:t>
                      </a:r>
                      <a:endParaRPr sz="1700"/>
                    </a:p>
                  </a:txBody>
                  <a:tcPr marL="113740" marR="113740" marT="56870" marB="56870" anchor="ctr"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 dirty="0"/>
                        <a:t>13주</a:t>
                      </a:r>
                      <a:endParaRPr sz="1700" dirty="0"/>
                    </a:p>
                  </a:txBody>
                  <a:tcPr marL="113740" marR="113740" marT="56870" marB="56870" anchor="ctr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/>
                        <a:t>담당자</a:t>
                      </a:r>
                      <a:endParaRPr sz="1700"/>
                    </a:p>
                  </a:txBody>
                  <a:tcPr marL="113740" marR="113740" marT="56870" marB="5687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1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 dirty="0" err="1"/>
                        <a:t>클러스터링</a:t>
                      </a:r>
                      <a:r>
                        <a:rPr lang="en-US" sz="1700" u="none" strike="noStrike" cap="none" dirty="0"/>
                        <a:t> </a:t>
                      </a:r>
                      <a:r>
                        <a:rPr lang="en-US" sz="1700" u="none" strike="noStrike" cap="none" dirty="0" err="1"/>
                        <a:t>시스템</a:t>
                      </a:r>
                      <a:r>
                        <a:rPr lang="en-US" sz="1700" u="none" strike="noStrike" cap="none" dirty="0"/>
                        <a:t> </a:t>
                      </a:r>
                      <a:r>
                        <a:rPr lang="ko-KR" altLang="en-US" sz="1700" u="none" strike="noStrike" cap="none" dirty="0"/>
                        <a:t>최종 보완 및 다른 시스템과의 연동</a:t>
                      </a:r>
                      <a:endParaRPr sz="1700" dirty="0"/>
                    </a:p>
                  </a:txBody>
                  <a:tcPr marL="113740" marR="113740" marT="56870" marB="56870" anchor="ctr"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 dirty="0"/>
                    </a:p>
                  </a:txBody>
                  <a:tcPr marL="113740" marR="113740" marT="56870" marB="56870"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 dirty="0"/>
                    </a:p>
                  </a:txBody>
                  <a:tcPr marL="113740" marR="113740" marT="56870" marB="56870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 dirty="0" err="1"/>
                        <a:t>김혜원</a:t>
                      </a:r>
                      <a:r>
                        <a:rPr lang="en-US" sz="1700" u="none" strike="noStrike" cap="none" dirty="0"/>
                        <a:t> ,</a:t>
                      </a:r>
                      <a:r>
                        <a:rPr lang="ko-KR" altLang="en-US" sz="1700" u="none" strike="noStrike" cap="none" dirty="0"/>
                        <a:t>김아연</a:t>
                      </a:r>
                      <a:r>
                        <a:rPr lang="en-US" altLang="ko-KR" sz="1700" u="none" strike="noStrike" cap="none" dirty="0"/>
                        <a:t>, </a:t>
                      </a:r>
                      <a:r>
                        <a:rPr lang="ko-KR" altLang="en-US" sz="1700" u="none" strike="noStrike" cap="none" dirty="0" err="1"/>
                        <a:t>이산가비두샤</a:t>
                      </a:r>
                      <a:endParaRPr sz="1700" dirty="0"/>
                    </a:p>
                  </a:txBody>
                  <a:tcPr marL="113740" marR="113740" marT="56870" marB="5687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5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 dirty="0" err="1"/>
                        <a:t>헤드라인</a:t>
                      </a:r>
                      <a:r>
                        <a:rPr lang="en-US" sz="1700" u="none" strike="noStrike" cap="none" dirty="0"/>
                        <a:t> </a:t>
                      </a:r>
                      <a:r>
                        <a:rPr lang="ko-KR" altLang="en-US" sz="1700" u="none" strike="noStrike" cap="none" dirty="0"/>
                        <a:t>성능 </a:t>
                      </a:r>
                      <a:endParaRPr lang="en-US" altLang="ko-KR" sz="1700" u="none" strike="noStrike" cap="none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700" u="none" strike="noStrike" cap="none" dirty="0"/>
                        <a:t>모델 성능 향상</a:t>
                      </a:r>
                      <a:endParaRPr sz="1700" dirty="0"/>
                    </a:p>
                  </a:txBody>
                  <a:tcPr marL="113740" marR="113740" marT="56870" marB="5687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 dirty="0"/>
                    </a:p>
                  </a:txBody>
                  <a:tcPr marL="113740" marR="113740" marT="56870" marB="56870"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 dirty="0"/>
                    </a:p>
                  </a:txBody>
                  <a:tcPr marL="113740" marR="113740" marT="56870" marB="56870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 dirty="0" err="1"/>
                        <a:t>박주영</a:t>
                      </a:r>
                      <a:r>
                        <a:rPr lang="en-US" sz="1700" u="none" strike="noStrike" cap="none" dirty="0"/>
                        <a:t>, </a:t>
                      </a:r>
                      <a:r>
                        <a:rPr lang="ko-KR" altLang="en-US" sz="1700" u="none" strike="noStrike" cap="none" dirty="0"/>
                        <a:t>홍승환</a:t>
                      </a:r>
                      <a:endParaRPr sz="1700" dirty="0"/>
                    </a:p>
                  </a:txBody>
                  <a:tcPr marL="113740" marR="113740" marT="56870" marB="5687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1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 dirty="0" err="1"/>
                        <a:t>개별</a:t>
                      </a:r>
                      <a:r>
                        <a:rPr lang="en-US" sz="1700" u="none" strike="noStrike" cap="none" dirty="0"/>
                        <a:t> </a:t>
                      </a:r>
                      <a:r>
                        <a:rPr lang="en-US" sz="1700" u="none" strike="noStrike" cap="none" dirty="0" err="1"/>
                        <a:t>테스트</a:t>
                      </a:r>
                      <a:r>
                        <a:rPr lang="en-US" sz="1700" u="none" strike="noStrike" cap="none" dirty="0"/>
                        <a:t> 및 보</a:t>
                      </a:r>
                      <a:r>
                        <a:rPr lang="ko-KR" altLang="en-US" sz="1700" u="none" strike="noStrike" cap="none" dirty="0"/>
                        <a:t>완</a:t>
                      </a:r>
                      <a:endParaRPr sz="1700" dirty="0"/>
                    </a:p>
                  </a:txBody>
                  <a:tcPr marL="113740" marR="113740" marT="56870" marB="5687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 dirty="0"/>
                    </a:p>
                  </a:txBody>
                  <a:tcPr marL="113740" marR="113740" marT="56870" marB="56870"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 dirty="0"/>
                    </a:p>
                  </a:txBody>
                  <a:tcPr marL="113740" marR="113740" marT="56870" marB="56870"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 dirty="0"/>
                        <a:t>전 </a:t>
                      </a:r>
                      <a:r>
                        <a:rPr lang="en-US" sz="1700" u="none" strike="noStrike" cap="none" dirty="0" err="1"/>
                        <a:t>팀원</a:t>
                      </a:r>
                      <a:endParaRPr sz="1700" dirty="0"/>
                    </a:p>
                  </a:txBody>
                  <a:tcPr marL="113740" marR="113740" marT="56870" marB="5687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1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 dirty="0" err="1"/>
                        <a:t>통합</a:t>
                      </a:r>
                      <a:r>
                        <a:rPr lang="en-US" sz="1700" u="none" strike="noStrike" cap="none" dirty="0"/>
                        <a:t> </a:t>
                      </a:r>
                      <a:r>
                        <a:rPr lang="en-US" sz="1700" u="none" strike="noStrike" cap="none" dirty="0" err="1"/>
                        <a:t>테스트</a:t>
                      </a:r>
                      <a:r>
                        <a:rPr lang="en-US" sz="1700" u="none" strike="noStrike" cap="none" dirty="0"/>
                        <a:t> 및 보</a:t>
                      </a:r>
                      <a:r>
                        <a:rPr lang="ko-KR" altLang="en-US" sz="1700" u="none" strike="noStrike" cap="none" dirty="0"/>
                        <a:t>완</a:t>
                      </a:r>
                      <a:endParaRPr sz="1700" dirty="0"/>
                    </a:p>
                  </a:txBody>
                  <a:tcPr marL="113740" marR="113740" marT="56870" marB="5687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 dirty="0"/>
                    </a:p>
                  </a:txBody>
                  <a:tcPr marL="113740" marR="113740" marT="56870" marB="56870"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 dirty="0"/>
                    </a:p>
                  </a:txBody>
                  <a:tcPr marL="113740" marR="113740" marT="56870" marB="56870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 dirty="0"/>
                        <a:t>전 </a:t>
                      </a:r>
                      <a:r>
                        <a:rPr lang="en-US" sz="1700" u="none" strike="noStrike" cap="none" dirty="0" err="1"/>
                        <a:t>팀원</a:t>
                      </a:r>
                      <a:endParaRPr sz="1700" dirty="0"/>
                    </a:p>
                  </a:txBody>
                  <a:tcPr marL="113740" marR="113740" marT="56870" marB="5687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1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/>
                        <a:t>최종 문서 수정</a:t>
                      </a:r>
                      <a:endParaRPr sz="1700"/>
                    </a:p>
                  </a:txBody>
                  <a:tcPr marL="113740" marR="113740" marT="56870" marB="5687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/>
                    </a:p>
                  </a:txBody>
                  <a:tcPr marL="113740" marR="113740" marT="56870" marB="56870"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 dirty="0"/>
                    </a:p>
                  </a:txBody>
                  <a:tcPr marL="113740" marR="113740" marT="56870" marB="56870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 dirty="0"/>
                        <a:t>전 </a:t>
                      </a:r>
                      <a:r>
                        <a:rPr lang="en-US" sz="1700" u="none" strike="noStrike" cap="none" dirty="0" err="1"/>
                        <a:t>팀원</a:t>
                      </a:r>
                      <a:endParaRPr sz="1700" dirty="0"/>
                    </a:p>
                  </a:txBody>
                  <a:tcPr marL="113740" marR="113740" marT="56870" marB="5687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1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 dirty="0" err="1"/>
                        <a:t>최종</a:t>
                      </a:r>
                      <a:r>
                        <a:rPr lang="en-US" sz="1700" u="none" strike="noStrike" cap="none" dirty="0"/>
                        <a:t> </a:t>
                      </a:r>
                      <a:r>
                        <a:rPr lang="en-US" sz="1700" u="none" strike="noStrike" cap="none" dirty="0" err="1"/>
                        <a:t>발표</a:t>
                      </a:r>
                      <a:r>
                        <a:rPr lang="en-US" sz="1700" u="none" strike="noStrike" cap="none" dirty="0"/>
                        <a:t> 및 </a:t>
                      </a:r>
                      <a:r>
                        <a:rPr lang="en-US" sz="1700" u="none" strike="noStrike" cap="none" dirty="0" err="1"/>
                        <a:t>시연</a:t>
                      </a:r>
                      <a:endParaRPr sz="1700" dirty="0"/>
                    </a:p>
                  </a:txBody>
                  <a:tcPr marL="113740" marR="113740" marT="56870" marB="5687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 dirty="0"/>
                    </a:p>
                  </a:txBody>
                  <a:tcPr marL="113740" marR="113740" marT="56870" marB="56870"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u="none" strike="noStrike" cap="none" dirty="0"/>
                    </a:p>
                  </a:txBody>
                  <a:tcPr marL="113740" marR="113740" marT="56870" marB="56870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strike="noStrike" cap="none" dirty="0"/>
                        <a:t>전 </a:t>
                      </a:r>
                      <a:r>
                        <a:rPr lang="en-US" sz="1700" u="none" strike="noStrike" cap="none" dirty="0" err="1"/>
                        <a:t>팀원</a:t>
                      </a:r>
                      <a:endParaRPr sz="1700" dirty="0"/>
                    </a:p>
                  </a:txBody>
                  <a:tcPr marL="113740" marR="113740" marT="56870" marB="5687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텍스트 개체 틀 1"/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768085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5. </a:t>
            </a:r>
            <a:r>
              <a:rPr lang="ko-KR" altLang="en-US" dirty="0">
                <a:latin typeface="+mj-ea"/>
                <a:ea typeface="+mj-ea"/>
              </a:rPr>
              <a:t>향후 계획 및 담당</a:t>
            </a:r>
          </a:p>
        </p:txBody>
      </p:sp>
      <p:sp>
        <p:nvSpPr>
          <p:cNvPr id="7" name="텍스트 개체 틀 2"/>
          <p:cNvSpPr>
            <a:spLocks noGrp="1"/>
          </p:cNvSpPr>
          <p:nvPr>
            <p:ph type="body" idx="2"/>
          </p:nvPr>
        </p:nvSpPr>
        <p:spPr>
          <a:xfrm>
            <a:off x="0" y="879716"/>
            <a:ext cx="12192000" cy="384043"/>
          </a:xfrm>
        </p:spPr>
        <p:txBody>
          <a:bodyPr/>
          <a:lstStyle/>
          <a:p>
            <a:pPr lvl="0"/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최종 계획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82030F-9F78-48AA-BB0D-37ECC779B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11466"/>
            <a:ext cx="12192000" cy="768085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9BF852-FE3C-4F48-9162-875CCFD5D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34" y="1587972"/>
            <a:ext cx="8521532" cy="49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7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129;p24">
            <a:extLst>
              <a:ext uri="{FF2B5EF4-FFF2-40B4-BE49-F238E27FC236}">
                <a16:creationId xmlns:a16="http://schemas.microsoft.com/office/drawing/2014/main" id="{D7FB4803-1520-4A47-B808-33FFA044F380}"/>
              </a:ext>
            </a:extLst>
          </p:cNvPr>
          <p:cNvSpPr/>
          <p:nvPr/>
        </p:nvSpPr>
        <p:spPr>
          <a:xfrm rot="16200000">
            <a:off x="8246555" y="-1861324"/>
            <a:ext cx="717147" cy="717374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30;p24">
            <a:extLst>
              <a:ext uri="{FF2B5EF4-FFF2-40B4-BE49-F238E27FC236}">
                <a16:creationId xmlns:a16="http://schemas.microsoft.com/office/drawing/2014/main" id="{4F1BC01B-2C68-44A1-9D67-1A27BCB92257}"/>
              </a:ext>
            </a:extLst>
          </p:cNvPr>
          <p:cNvSpPr/>
          <p:nvPr/>
        </p:nvSpPr>
        <p:spPr>
          <a:xfrm>
            <a:off x="5110705" y="1421584"/>
            <a:ext cx="601279" cy="6215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32;p24">
            <a:extLst>
              <a:ext uri="{FF2B5EF4-FFF2-40B4-BE49-F238E27FC236}">
                <a16:creationId xmlns:a16="http://schemas.microsoft.com/office/drawing/2014/main" id="{2CA1A238-DFF1-47F1-B102-69673283EE85}"/>
              </a:ext>
            </a:extLst>
          </p:cNvPr>
          <p:cNvSpPr/>
          <p:nvPr/>
        </p:nvSpPr>
        <p:spPr>
          <a:xfrm rot="16200000">
            <a:off x="8464077" y="-798362"/>
            <a:ext cx="717147" cy="672217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46;p24">
            <a:extLst>
              <a:ext uri="{FF2B5EF4-FFF2-40B4-BE49-F238E27FC236}">
                <a16:creationId xmlns:a16="http://schemas.microsoft.com/office/drawing/2014/main" id="{CDB819FE-200A-4551-A554-13651E59262B}"/>
              </a:ext>
            </a:extLst>
          </p:cNvPr>
          <p:cNvSpPr/>
          <p:nvPr/>
        </p:nvSpPr>
        <p:spPr>
          <a:xfrm>
            <a:off x="5529235" y="2247898"/>
            <a:ext cx="601279" cy="6215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38;p24">
            <a:extLst>
              <a:ext uri="{FF2B5EF4-FFF2-40B4-BE49-F238E27FC236}">
                <a16:creationId xmlns:a16="http://schemas.microsoft.com/office/drawing/2014/main" id="{B0495D72-A9CD-4F95-B24A-F2759600A275}"/>
              </a:ext>
            </a:extLst>
          </p:cNvPr>
          <p:cNvSpPr/>
          <p:nvPr/>
        </p:nvSpPr>
        <p:spPr>
          <a:xfrm rot="16200000">
            <a:off x="8219427" y="1498481"/>
            <a:ext cx="717147" cy="721147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35;p24">
            <a:extLst>
              <a:ext uri="{FF2B5EF4-FFF2-40B4-BE49-F238E27FC236}">
                <a16:creationId xmlns:a16="http://schemas.microsoft.com/office/drawing/2014/main" id="{2B031260-284D-41A0-A68F-FD2A6B430D4B}"/>
              </a:ext>
            </a:extLst>
          </p:cNvPr>
          <p:cNvSpPr/>
          <p:nvPr/>
        </p:nvSpPr>
        <p:spPr>
          <a:xfrm>
            <a:off x="5048968" y="4787397"/>
            <a:ext cx="601279" cy="6215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6;p24">
            <a:extLst>
              <a:ext uri="{FF2B5EF4-FFF2-40B4-BE49-F238E27FC236}">
                <a16:creationId xmlns:a16="http://schemas.microsoft.com/office/drawing/2014/main" id="{9964E71D-1DBF-4B68-B3AB-0506DEF30016}"/>
              </a:ext>
            </a:extLst>
          </p:cNvPr>
          <p:cNvSpPr/>
          <p:nvPr/>
        </p:nvSpPr>
        <p:spPr>
          <a:xfrm rot="16200000">
            <a:off x="8379319" y="777633"/>
            <a:ext cx="717147" cy="689169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46;p24">
            <a:extLst>
              <a:ext uri="{FF2B5EF4-FFF2-40B4-BE49-F238E27FC236}">
                <a16:creationId xmlns:a16="http://schemas.microsoft.com/office/drawing/2014/main" id="{99E6836C-F77C-40F1-976E-B40149A2E6D2}"/>
              </a:ext>
            </a:extLst>
          </p:cNvPr>
          <p:cNvSpPr/>
          <p:nvPr/>
        </p:nvSpPr>
        <p:spPr>
          <a:xfrm>
            <a:off x="5371756" y="3912715"/>
            <a:ext cx="601279" cy="6215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4751851" y="274862"/>
            <a:ext cx="7440149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4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4"/>
          <p:cNvSpPr/>
          <p:nvPr/>
        </p:nvSpPr>
        <p:spPr>
          <a:xfrm rot="-5400000">
            <a:off x="8578674" y="169802"/>
            <a:ext cx="710899" cy="649922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5767858" y="3122164"/>
            <a:ext cx="607408" cy="58994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5804643" y="3196312"/>
            <a:ext cx="5277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6A1E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 b="1" dirty="0">
              <a:solidFill>
                <a:srgbClr val="26A1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47;p24">
            <a:extLst>
              <a:ext uri="{FF2B5EF4-FFF2-40B4-BE49-F238E27FC236}">
                <a16:creationId xmlns:a16="http://schemas.microsoft.com/office/drawing/2014/main" id="{BF5F2C2B-6B85-4D4E-8C69-87F9BA0BBF1E}"/>
              </a:ext>
            </a:extLst>
          </p:cNvPr>
          <p:cNvSpPr txBox="1"/>
          <p:nvPr/>
        </p:nvSpPr>
        <p:spPr>
          <a:xfrm>
            <a:off x="5420654" y="3987644"/>
            <a:ext cx="527709" cy="47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6A1EB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400" b="1" dirty="0">
              <a:solidFill>
                <a:srgbClr val="26A1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45;p24">
            <a:extLst>
              <a:ext uri="{FF2B5EF4-FFF2-40B4-BE49-F238E27FC236}">
                <a16:creationId xmlns:a16="http://schemas.microsoft.com/office/drawing/2014/main" id="{2007737A-25B2-4633-B797-2439823086B2}"/>
              </a:ext>
            </a:extLst>
          </p:cNvPr>
          <p:cNvSpPr txBox="1"/>
          <p:nvPr/>
        </p:nvSpPr>
        <p:spPr>
          <a:xfrm>
            <a:off x="6469352" y="3155324"/>
            <a:ext cx="5313532" cy="53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-KR" altLang="en-US" sz="2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주요 기능 및 기술 소개</a:t>
            </a: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40;p24">
            <a:extLst>
              <a:ext uri="{FF2B5EF4-FFF2-40B4-BE49-F238E27FC236}">
                <a16:creationId xmlns:a16="http://schemas.microsoft.com/office/drawing/2014/main" id="{31AED0EB-8542-4F07-8208-982412119B74}"/>
              </a:ext>
            </a:extLst>
          </p:cNvPr>
          <p:cNvSpPr txBox="1"/>
          <p:nvPr/>
        </p:nvSpPr>
        <p:spPr>
          <a:xfrm>
            <a:off x="5042912" y="4883783"/>
            <a:ext cx="527709" cy="47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6A1EB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400" b="1" dirty="0">
              <a:solidFill>
                <a:srgbClr val="26A1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43;p24">
            <a:extLst>
              <a:ext uri="{FF2B5EF4-FFF2-40B4-BE49-F238E27FC236}">
                <a16:creationId xmlns:a16="http://schemas.microsoft.com/office/drawing/2014/main" id="{422ACE68-76EC-4C7D-A340-30F9DC888F5B}"/>
              </a:ext>
            </a:extLst>
          </p:cNvPr>
          <p:cNvSpPr txBox="1"/>
          <p:nvPr/>
        </p:nvSpPr>
        <p:spPr>
          <a:xfrm>
            <a:off x="6375266" y="2317353"/>
            <a:ext cx="5313532" cy="53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r>
              <a:rPr lang="en-US" sz="2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구성도</a:t>
            </a:r>
            <a:r>
              <a:rPr lang="en-US" sz="2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28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흐름도</a:t>
            </a: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34;p24">
            <a:extLst>
              <a:ext uri="{FF2B5EF4-FFF2-40B4-BE49-F238E27FC236}">
                <a16:creationId xmlns:a16="http://schemas.microsoft.com/office/drawing/2014/main" id="{3AA1A3B8-B642-4DD2-940A-7235683DD25A}"/>
              </a:ext>
            </a:extLst>
          </p:cNvPr>
          <p:cNvSpPr txBox="1"/>
          <p:nvPr/>
        </p:nvSpPr>
        <p:spPr>
          <a:xfrm>
            <a:off x="5569880" y="2315862"/>
            <a:ext cx="554885" cy="45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6A1EB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400" b="1" dirty="0">
              <a:solidFill>
                <a:srgbClr val="26A1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31;p24">
            <a:extLst>
              <a:ext uri="{FF2B5EF4-FFF2-40B4-BE49-F238E27FC236}">
                <a16:creationId xmlns:a16="http://schemas.microsoft.com/office/drawing/2014/main" id="{857682BC-B47D-46C6-A6DF-08B860328D78}"/>
              </a:ext>
            </a:extLst>
          </p:cNvPr>
          <p:cNvSpPr txBox="1"/>
          <p:nvPr/>
        </p:nvSpPr>
        <p:spPr>
          <a:xfrm>
            <a:off x="5150783" y="1499736"/>
            <a:ext cx="585226" cy="45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6A1EB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 b="1" dirty="0">
              <a:solidFill>
                <a:srgbClr val="26A1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142;p24">
            <a:extLst>
              <a:ext uri="{FF2B5EF4-FFF2-40B4-BE49-F238E27FC236}">
                <a16:creationId xmlns:a16="http://schemas.microsoft.com/office/drawing/2014/main" id="{4B1E8421-FA8D-4782-BA5D-DDAA371940CA}"/>
              </a:ext>
            </a:extLst>
          </p:cNvPr>
          <p:cNvSpPr txBox="1"/>
          <p:nvPr/>
        </p:nvSpPr>
        <p:spPr>
          <a:xfrm>
            <a:off x="5831898" y="1493873"/>
            <a:ext cx="5313532" cy="53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서비스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dirty="0"/>
          </a:p>
        </p:txBody>
      </p:sp>
      <p:sp>
        <p:nvSpPr>
          <p:cNvPr id="50" name="Google Shape;138;p24">
            <a:extLst>
              <a:ext uri="{FF2B5EF4-FFF2-40B4-BE49-F238E27FC236}">
                <a16:creationId xmlns:a16="http://schemas.microsoft.com/office/drawing/2014/main" id="{3F3C341A-3DF4-4AD1-9B3B-EA573F97F049}"/>
              </a:ext>
            </a:extLst>
          </p:cNvPr>
          <p:cNvSpPr/>
          <p:nvPr/>
        </p:nvSpPr>
        <p:spPr>
          <a:xfrm rot="16200000">
            <a:off x="8084240" y="2176767"/>
            <a:ext cx="717147" cy="749837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45;p24">
            <a:extLst>
              <a:ext uri="{FF2B5EF4-FFF2-40B4-BE49-F238E27FC236}">
                <a16:creationId xmlns:a16="http://schemas.microsoft.com/office/drawing/2014/main" id="{B3878CCA-0D6E-44FA-904F-0C202C929138}"/>
              </a:ext>
            </a:extLst>
          </p:cNvPr>
          <p:cNvSpPr txBox="1"/>
          <p:nvPr/>
        </p:nvSpPr>
        <p:spPr>
          <a:xfrm>
            <a:off x="5556557" y="5658676"/>
            <a:ext cx="5313532" cy="53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-KR" altLang="en-US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최종 계획</a:t>
            </a: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35;p24">
            <a:extLst>
              <a:ext uri="{FF2B5EF4-FFF2-40B4-BE49-F238E27FC236}">
                <a16:creationId xmlns:a16="http://schemas.microsoft.com/office/drawing/2014/main" id="{D4F3A35A-AA7F-4A41-B73B-F62D69972C8D}"/>
              </a:ext>
            </a:extLst>
          </p:cNvPr>
          <p:cNvSpPr/>
          <p:nvPr/>
        </p:nvSpPr>
        <p:spPr>
          <a:xfrm>
            <a:off x="4776006" y="5615190"/>
            <a:ext cx="601279" cy="6215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40;p24">
            <a:extLst>
              <a:ext uri="{FF2B5EF4-FFF2-40B4-BE49-F238E27FC236}">
                <a16:creationId xmlns:a16="http://schemas.microsoft.com/office/drawing/2014/main" id="{6B7FFE96-8C2F-49CE-AB97-84490AF36C40}"/>
              </a:ext>
            </a:extLst>
          </p:cNvPr>
          <p:cNvSpPr txBox="1"/>
          <p:nvPr/>
        </p:nvSpPr>
        <p:spPr>
          <a:xfrm>
            <a:off x="4800678" y="5682900"/>
            <a:ext cx="527709" cy="47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6A1EB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2400" b="1" dirty="0">
              <a:solidFill>
                <a:srgbClr val="26A1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45;p24">
            <a:extLst>
              <a:ext uri="{FF2B5EF4-FFF2-40B4-BE49-F238E27FC236}">
                <a16:creationId xmlns:a16="http://schemas.microsoft.com/office/drawing/2014/main" id="{5699DFE3-EE36-4628-BFF3-9E6A432E8C84}"/>
              </a:ext>
            </a:extLst>
          </p:cNvPr>
          <p:cNvSpPr txBox="1"/>
          <p:nvPr/>
        </p:nvSpPr>
        <p:spPr>
          <a:xfrm>
            <a:off x="5921234" y="4836939"/>
            <a:ext cx="5313532" cy="53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-KR" altLang="en-US" sz="2800" b="1" i="0" u="none" strike="noStrike" cap="none" dirty="0">
                <a:solidFill>
                  <a:schemeClr val="lt1"/>
                </a:solidFill>
              </a:rPr>
              <a:t>작품 </a:t>
            </a:r>
            <a:r>
              <a:rPr lang="ko-KR" altLang="en-US" sz="2800" b="1" dirty="0">
                <a:solidFill>
                  <a:schemeClr val="lt1"/>
                </a:solidFill>
              </a:rPr>
              <a:t>결과</a:t>
            </a: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45;p24">
            <a:extLst>
              <a:ext uri="{FF2B5EF4-FFF2-40B4-BE49-F238E27FC236}">
                <a16:creationId xmlns:a16="http://schemas.microsoft.com/office/drawing/2014/main" id="{3CF07F1F-2BC8-4782-8E22-26D5C35F2F4B}"/>
              </a:ext>
            </a:extLst>
          </p:cNvPr>
          <p:cNvSpPr txBox="1"/>
          <p:nvPr/>
        </p:nvSpPr>
        <p:spPr>
          <a:xfrm>
            <a:off x="6095752" y="3952038"/>
            <a:ext cx="5313532" cy="53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-KR" altLang="en-US" sz="2800" b="1" i="0" u="none" strike="noStrike" cap="none" dirty="0">
                <a:solidFill>
                  <a:schemeClr val="lt1"/>
                </a:solidFill>
              </a:rPr>
              <a:t>수정 및 보완 사항</a:t>
            </a: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47"/>
          <p:cNvGrpSpPr/>
          <p:nvPr/>
        </p:nvGrpSpPr>
        <p:grpSpPr>
          <a:xfrm>
            <a:off x="2981541" y="314541"/>
            <a:ext cx="6228918" cy="6228918"/>
            <a:chOff x="2579449" y="244905"/>
            <a:chExt cx="6704419" cy="6704419"/>
          </a:xfrm>
        </p:grpSpPr>
        <p:sp>
          <p:nvSpPr>
            <p:cNvPr id="518" name="Google Shape;518;p47"/>
            <p:cNvSpPr/>
            <p:nvPr/>
          </p:nvSpPr>
          <p:spPr>
            <a:xfrm rot="-2700000">
              <a:off x="3561288" y="1226745"/>
              <a:ext cx="4740740" cy="4740740"/>
            </a:xfrm>
            <a:prstGeom prst="roundRect">
              <a:avLst>
                <a:gd name="adj" fmla="val 622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7"/>
            <p:cNvSpPr/>
            <p:nvPr/>
          </p:nvSpPr>
          <p:spPr>
            <a:xfrm rot="-2700000">
              <a:off x="3748242" y="1413699"/>
              <a:ext cx="4366833" cy="4366833"/>
            </a:xfrm>
            <a:prstGeom prst="roundRect">
              <a:avLst>
                <a:gd name="adj" fmla="val 6228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7"/>
            <p:cNvSpPr/>
            <p:nvPr/>
          </p:nvSpPr>
          <p:spPr>
            <a:xfrm rot="-2700000">
              <a:off x="3866816" y="1532273"/>
              <a:ext cx="4129684" cy="4129684"/>
            </a:xfrm>
            <a:prstGeom prst="roundRect">
              <a:avLst>
                <a:gd name="adj" fmla="val 622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1" name="Google Shape;521;p47"/>
          <p:cNvSpPr/>
          <p:nvPr/>
        </p:nvSpPr>
        <p:spPr>
          <a:xfrm>
            <a:off x="6117495" y="2553561"/>
            <a:ext cx="322117" cy="327904"/>
          </a:xfrm>
          <a:custGeom>
            <a:avLst/>
            <a:gdLst/>
            <a:ahLst/>
            <a:cxnLst/>
            <a:rect l="l" t="t" r="r" b="b"/>
            <a:pathLst>
              <a:path w="1723364" h="1754322" extrusionOk="0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47"/>
          <p:cNvSpPr/>
          <p:nvPr/>
        </p:nvSpPr>
        <p:spPr>
          <a:xfrm>
            <a:off x="6334909" y="2243841"/>
            <a:ext cx="360580" cy="358577"/>
          </a:xfrm>
          <a:custGeom>
            <a:avLst/>
            <a:gdLst/>
            <a:ahLst/>
            <a:cxnLst/>
            <a:rect l="l" t="t" r="r" b="b"/>
            <a:pathLst>
              <a:path w="1857518" h="1847198" extrusionOk="0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7"/>
          <p:cNvSpPr/>
          <p:nvPr/>
        </p:nvSpPr>
        <p:spPr>
          <a:xfrm>
            <a:off x="6002302" y="3111846"/>
            <a:ext cx="245744" cy="244379"/>
          </a:xfrm>
          <a:custGeom>
            <a:avLst/>
            <a:gdLst/>
            <a:ahLst/>
            <a:cxnLst/>
            <a:rect l="l" t="t" r="r" b="b"/>
            <a:pathLst>
              <a:path w="1857518" h="1847198" extrusionOk="0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7"/>
          <p:cNvSpPr/>
          <p:nvPr/>
        </p:nvSpPr>
        <p:spPr>
          <a:xfrm>
            <a:off x="6851285" y="2260748"/>
            <a:ext cx="244018" cy="243363"/>
          </a:xfrm>
          <a:custGeom>
            <a:avLst/>
            <a:gdLst/>
            <a:ahLst/>
            <a:cxnLst/>
            <a:rect l="l" t="t" r="r" b="b"/>
            <a:pathLst>
              <a:path w="1919435" h="1914275" extrusionOk="0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47"/>
          <p:cNvSpPr/>
          <p:nvPr/>
        </p:nvSpPr>
        <p:spPr>
          <a:xfrm>
            <a:off x="6929767" y="2941438"/>
            <a:ext cx="233656" cy="237854"/>
          </a:xfrm>
          <a:custGeom>
            <a:avLst/>
            <a:gdLst/>
            <a:ahLst/>
            <a:cxnLst/>
            <a:rect l="l" t="t" r="r" b="b"/>
            <a:pathLst>
              <a:path w="1723364" h="1754322" extrusionOk="0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7"/>
          <p:cNvSpPr/>
          <p:nvPr/>
        </p:nvSpPr>
        <p:spPr>
          <a:xfrm>
            <a:off x="1583820" y="4034174"/>
            <a:ext cx="9024359" cy="14035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7"/>
          <p:cNvSpPr txBox="1"/>
          <p:nvPr/>
        </p:nvSpPr>
        <p:spPr>
          <a:xfrm>
            <a:off x="3058910" y="4037127"/>
            <a:ext cx="607418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7"/>
          <p:cNvSpPr txBox="1"/>
          <p:nvPr/>
        </p:nvSpPr>
        <p:spPr>
          <a:xfrm>
            <a:off x="3058846" y="4963964"/>
            <a:ext cx="6074107" cy="37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sz="1867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7"/>
          <p:cNvSpPr/>
          <p:nvPr/>
        </p:nvSpPr>
        <p:spPr>
          <a:xfrm>
            <a:off x="4824247" y="2078590"/>
            <a:ext cx="2356110" cy="1490472"/>
          </a:xfrm>
          <a:prstGeom prst="rect">
            <a:avLst/>
          </a:prstGeom>
          <a:solidFill>
            <a:srgbClr val="3967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p47"/>
          <p:cNvPicPr preferRelativeResize="0"/>
          <p:nvPr/>
        </p:nvPicPr>
        <p:blipFill rotWithShape="1">
          <a:blip r:embed="rId3">
            <a:alphaModFix/>
          </a:blip>
          <a:srcRect l="49999" t="7778" r="30890" b="78887"/>
          <a:stretch/>
        </p:blipFill>
        <p:spPr>
          <a:xfrm>
            <a:off x="4492923" y="1690404"/>
            <a:ext cx="3249144" cy="2266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0" y="4525089"/>
            <a:ext cx="12192000" cy="768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00"/>
              <a:buNone/>
            </a:pPr>
            <a:r>
              <a:rPr lang="en-US" sz="6600" dirty="0">
                <a:solidFill>
                  <a:schemeClr val="accent2"/>
                </a:solidFill>
              </a:rPr>
              <a:t>Today News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2"/>
          </p:nvPr>
        </p:nvSpPr>
        <p:spPr>
          <a:xfrm>
            <a:off x="-197" y="546471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dirty="0"/>
              <a:t>News summary using machine learning</a:t>
            </a:r>
            <a:endParaRPr dirty="0"/>
          </a:p>
        </p:txBody>
      </p:sp>
      <p:grpSp>
        <p:nvGrpSpPr>
          <p:cNvPr id="159" name="Google Shape;159;p25"/>
          <p:cNvGrpSpPr/>
          <p:nvPr/>
        </p:nvGrpSpPr>
        <p:grpSpPr>
          <a:xfrm>
            <a:off x="347501" y="1800528"/>
            <a:ext cx="4521679" cy="1543984"/>
            <a:chOff x="3017860" y="4165332"/>
            <a:chExt cx="1668624" cy="1065551"/>
          </a:xfrm>
        </p:grpSpPr>
        <p:sp>
          <p:nvSpPr>
            <p:cNvPr id="160" name="Google Shape;160;p25"/>
            <p:cNvSpPr txBox="1"/>
            <p:nvPr/>
          </p:nvSpPr>
          <p:spPr>
            <a:xfrm>
              <a:off x="3017860" y="4487462"/>
              <a:ext cx="1668624" cy="743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US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600" dirty="0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즉, </a:t>
              </a:r>
              <a:r>
                <a:rPr lang="en-US" sz="1600" b="1" dirty="0" err="1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뉴스를</a:t>
              </a:r>
              <a:r>
                <a:rPr lang="en-US" sz="1600" b="1" dirty="0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b="1" dirty="0" err="1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봐야겠다고</a:t>
              </a:r>
              <a:r>
                <a:rPr lang="en-US" sz="1600" b="1" dirty="0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b="1" dirty="0" err="1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생각은</a:t>
              </a:r>
              <a:r>
                <a:rPr lang="en-US" sz="1600" b="1" dirty="0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b="1" dirty="0" err="1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하나</a:t>
              </a:r>
              <a:r>
                <a:rPr lang="en-US" sz="1600" b="1" dirty="0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1600" b="1" dirty="0" err="1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뉴스를</a:t>
              </a:r>
              <a:r>
                <a:rPr lang="en-US" sz="1600" b="1" dirty="0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b="1" dirty="0" err="1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보지</a:t>
              </a:r>
              <a:r>
                <a:rPr lang="en-US" sz="1600" b="1" dirty="0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b="1" dirty="0" err="1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않는</a:t>
              </a:r>
              <a:r>
                <a:rPr lang="en-US" sz="1600" b="1" dirty="0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b="1" dirty="0" err="1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사람들</a:t>
              </a:r>
              <a:r>
                <a:rPr lang="en-US" sz="1600" dirty="0" err="1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에게</a:t>
              </a:r>
              <a:r>
                <a:rPr lang="en-US" sz="1600" dirty="0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오늘</a:t>
              </a:r>
              <a:r>
                <a:rPr lang="en-US" sz="1600" dirty="0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하루의</a:t>
              </a:r>
              <a:r>
                <a:rPr lang="en-US" sz="1600" dirty="0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뉴스를</a:t>
              </a:r>
              <a:r>
                <a:rPr lang="en-US" sz="1600" dirty="0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요약하여</a:t>
              </a:r>
              <a:r>
                <a:rPr lang="en-US" sz="1600" dirty="0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lang="en-US" sz="1600" dirty="0" err="1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제공하는</a:t>
              </a:r>
              <a:r>
                <a:rPr lang="en-US" sz="1600" dirty="0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어플입니다</a:t>
              </a:r>
              <a:r>
                <a:rPr lang="en-US" sz="1600" dirty="0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5"/>
            <p:cNvSpPr txBox="1"/>
            <p:nvPr/>
          </p:nvSpPr>
          <p:spPr>
            <a:xfrm>
              <a:off x="3017860" y="4165332"/>
              <a:ext cx="1648143" cy="2697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머신러닝을 이용한 뉴스 제공 서비스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195375" y="164627"/>
            <a:ext cx="11568608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</a:pPr>
            <a:r>
              <a:rPr lang="en-US" dirty="0">
                <a:latin typeface="+mj-ea"/>
                <a:ea typeface="+mj-ea"/>
              </a:rPr>
              <a:t> 1. TN Services </a:t>
            </a:r>
            <a:r>
              <a:rPr lang="ko-KR" altLang="en-US" dirty="0">
                <a:latin typeface="+mj-ea"/>
                <a:ea typeface="+mj-ea"/>
              </a:rPr>
              <a:t>소개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2"/>
          </p:nvPr>
        </p:nvSpPr>
        <p:spPr>
          <a:xfrm>
            <a:off x="623392" y="932723"/>
            <a:ext cx="11568608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dirty="0"/>
              <a:t>Today </a:t>
            </a:r>
            <a:r>
              <a:rPr lang="en-US" dirty="0" err="1"/>
              <a:t>news어플리케이션을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제공받을</a:t>
            </a:r>
            <a:r>
              <a:rPr lang="en-US" dirty="0"/>
              <a:t> 수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서비스입니다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69" name="Google Shape;169;p26"/>
          <p:cNvSpPr/>
          <p:nvPr/>
        </p:nvSpPr>
        <p:spPr>
          <a:xfrm>
            <a:off x="777737" y="2121999"/>
            <a:ext cx="812297" cy="812297"/>
          </a:xfrm>
          <a:prstGeom prst="ellipse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777737" y="3479882"/>
            <a:ext cx="812297" cy="812297"/>
          </a:xfrm>
          <a:prstGeom prst="ellipse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777737" y="4935127"/>
            <a:ext cx="812297" cy="812297"/>
          </a:xfrm>
          <a:prstGeom prst="ellipse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4670190" y="2568259"/>
            <a:ext cx="812297" cy="812297"/>
          </a:xfrm>
          <a:prstGeom prst="ellipse">
            <a:avLst/>
          </a:prstGeom>
          <a:noFill/>
          <a:ln w="508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4670190" y="4077529"/>
            <a:ext cx="812297" cy="812297"/>
          </a:xfrm>
          <a:prstGeom prst="ellipse">
            <a:avLst/>
          </a:prstGeom>
          <a:noFill/>
          <a:ln w="508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26"/>
          <p:cNvGrpSpPr/>
          <p:nvPr/>
        </p:nvGrpSpPr>
        <p:grpSpPr>
          <a:xfrm>
            <a:off x="1795866" y="2063463"/>
            <a:ext cx="2429527" cy="1052477"/>
            <a:chOff x="1472558" y="1010101"/>
            <a:chExt cx="2765965" cy="789358"/>
          </a:xfrm>
        </p:grpSpPr>
        <p:sp>
          <p:nvSpPr>
            <p:cNvPr id="176" name="Google Shape;176;p26"/>
            <p:cNvSpPr txBox="1"/>
            <p:nvPr/>
          </p:nvSpPr>
          <p:spPr>
            <a:xfrm>
              <a:off x="1472558" y="1360878"/>
              <a:ext cx="2765965" cy="438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실시간으로 </a:t>
              </a:r>
              <a:r>
                <a:rPr lang="en-US" sz="1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뉴스 요약본을 제공합니다.</a:t>
              </a:r>
              <a:endPara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6"/>
            <p:cNvSpPr txBox="1"/>
            <p:nvPr/>
          </p:nvSpPr>
          <p:spPr>
            <a:xfrm>
              <a:off x="1472558" y="1010101"/>
              <a:ext cx="2765965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1. </a:t>
              </a:r>
              <a:r>
                <a:rPr lang="en-US" sz="16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뉴스 요약본 제공 </a:t>
              </a:r>
              <a:endPara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26"/>
          <p:cNvGrpSpPr/>
          <p:nvPr/>
        </p:nvGrpSpPr>
        <p:grpSpPr>
          <a:xfrm>
            <a:off x="1795866" y="3421346"/>
            <a:ext cx="2429527" cy="1052478"/>
            <a:chOff x="1472558" y="1010101"/>
            <a:chExt cx="2765965" cy="789359"/>
          </a:xfrm>
        </p:grpSpPr>
        <p:sp>
          <p:nvSpPr>
            <p:cNvPr id="179" name="Google Shape;179;p26"/>
            <p:cNvSpPr txBox="1"/>
            <p:nvPr/>
          </p:nvSpPr>
          <p:spPr>
            <a:xfrm>
              <a:off x="1472558" y="1360879"/>
              <a:ext cx="2765965" cy="438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사용자별 맞춤 뉴스를 추천하여 보여줍니다.</a:t>
              </a:r>
              <a:endPara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6"/>
            <p:cNvSpPr txBox="1"/>
            <p:nvPr/>
          </p:nvSpPr>
          <p:spPr>
            <a:xfrm>
              <a:off x="1472558" y="1010101"/>
              <a:ext cx="2765965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3. 개인화 추천 기능</a:t>
              </a:r>
              <a:endParaRPr/>
            </a:p>
          </p:txBody>
        </p:sp>
      </p:grpSp>
      <p:grpSp>
        <p:nvGrpSpPr>
          <p:cNvPr id="181" name="Google Shape;181;p26"/>
          <p:cNvGrpSpPr/>
          <p:nvPr/>
        </p:nvGrpSpPr>
        <p:grpSpPr>
          <a:xfrm>
            <a:off x="1795866" y="4876591"/>
            <a:ext cx="2429527" cy="1175589"/>
            <a:chOff x="1472558" y="1010101"/>
            <a:chExt cx="2765965" cy="881692"/>
          </a:xfrm>
        </p:grpSpPr>
        <p:sp>
          <p:nvSpPr>
            <p:cNvPr id="182" name="Google Shape;182;p26"/>
            <p:cNvSpPr txBox="1"/>
            <p:nvPr/>
          </p:nvSpPr>
          <p:spPr>
            <a:xfrm>
              <a:off x="1472558" y="1268545"/>
              <a:ext cx="2765965" cy="623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군집화된 뉴스의 요약본을 브리핑 해주는 기능이다.</a:t>
              </a:r>
              <a:r>
                <a:rPr lang="en-US" sz="16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83" name="Google Shape;183;p26"/>
            <p:cNvSpPr txBox="1"/>
            <p:nvPr/>
          </p:nvSpPr>
          <p:spPr>
            <a:xfrm>
              <a:off x="1472558" y="1010101"/>
              <a:ext cx="2765965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5. 뉴스 브리핑 기능</a:t>
              </a:r>
              <a:endParaRPr/>
            </a:p>
          </p:txBody>
        </p:sp>
      </p:grpSp>
      <p:grpSp>
        <p:nvGrpSpPr>
          <p:cNvPr id="184" name="Google Shape;184;p26"/>
          <p:cNvGrpSpPr/>
          <p:nvPr/>
        </p:nvGrpSpPr>
        <p:grpSpPr>
          <a:xfrm>
            <a:off x="5690513" y="2509723"/>
            <a:ext cx="2429527" cy="1052477"/>
            <a:chOff x="1472558" y="1010101"/>
            <a:chExt cx="2765965" cy="789358"/>
          </a:xfrm>
        </p:grpSpPr>
        <p:sp>
          <p:nvSpPr>
            <p:cNvPr id="185" name="Google Shape;185;p26"/>
            <p:cNvSpPr txBox="1"/>
            <p:nvPr/>
          </p:nvSpPr>
          <p:spPr>
            <a:xfrm>
              <a:off x="1472558" y="1360878"/>
              <a:ext cx="2765965" cy="438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None/>
              </a:pPr>
              <a:r>
                <a:rPr lang="en-US" sz="1600" dirty="0" err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뉴스를</a:t>
              </a:r>
              <a:r>
                <a:rPr lang="en-US" sz="16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군집화하여</a:t>
              </a:r>
              <a:r>
                <a:rPr lang="en-US" sz="16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주제별로</a:t>
              </a:r>
              <a:r>
                <a:rPr lang="en-US" sz="16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묶어서</a:t>
              </a:r>
              <a:r>
                <a:rPr lang="en-US" sz="16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보여줍니다</a:t>
              </a:r>
              <a:r>
                <a:rPr lang="en-US" sz="16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6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6"/>
            <p:cNvSpPr txBox="1"/>
            <p:nvPr/>
          </p:nvSpPr>
          <p:spPr>
            <a:xfrm>
              <a:off x="1472558" y="1010101"/>
              <a:ext cx="2765965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2. 주제별 뉴스 </a:t>
              </a:r>
              <a:endParaRPr/>
            </a:p>
          </p:txBody>
        </p:sp>
      </p:grpSp>
      <p:grpSp>
        <p:nvGrpSpPr>
          <p:cNvPr id="187" name="Google Shape;187;p26"/>
          <p:cNvGrpSpPr/>
          <p:nvPr/>
        </p:nvGrpSpPr>
        <p:grpSpPr>
          <a:xfrm>
            <a:off x="5690513" y="4018993"/>
            <a:ext cx="2429527" cy="1207341"/>
            <a:chOff x="1472558" y="1010101"/>
            <a:chExt cx="2765965" cy="905506"/>
          </a:xfrm>
        </p:grpSpPr>
        <p:sp>
          <p:nvSpPr>
            <p:cNvPr id="188" name="Google Shape;188;p26"/>
            <p:cNvSpPr txBox="1"/>
            <p:nvPr/>
          </p:nvSpPr>
          <p:spPr>
            <a:xfrm>
              <a:off x="1472559" y="1292359"/>
              <a:ext cx="2658218" cy="623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사용자가 원하는 내용을 스크랩하여 후에 다시 볼 수 있습니다.</a:t>
              </a:r>
              <a:endPara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6"/>
            <p:cNvSpPr txBox="1"/>
            <p:nvPr/>
          </p:nvSpPr>
          <p:spPr>
            <a:xfrm>
              <a:off x="1472558" y="1010101"/>
              <a:ext cx="2765965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4. </a:t>
              </a:r>
              <a:r>
                <a:rPr lang="en-US" sz="16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북마크</a:t>
              </a:r>
              <a:r>
                <a:rPr lang="en-US" sz="16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기능</a:t>
              </a:r>
              <a:endParaRPr/>
            </a:p>
          </p:txBody>
        </p:sp>
      </p:grpSp>
      <p:pic>
        <p:nvPicPr>
          <p:cNvPr id="192" name="Google Shape;192;p26" descr="서적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6141" y="2681998"/>
            <a:ext cx="590855" cy="59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 descr="팟캐스트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597" y="5051095"/>
            <a:ext cx="632429" cy="63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 descr="핀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6141" y="4165453"/>
            <a:ext cx="636448" cy="63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 descr="과녁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7139" y="3592439"/>
            <a:ext cx="588998" cy="58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 descr="신문식맞춤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1597" y="2211931"/>
            <a:ext cx="632429" cy="632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768085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시스템 구성도 및 흐름도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/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TN </a:t>
            </a:r>
            <a:r>
              <a:rPr lang="ko-KR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</a:p>
        </p:txBody>
      </p:sp>
      <p:pic>
        <p:nvPicPr>
          <p:cNvPr id="4" name="Google Shape;203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683" y="1611961"/>
            <a:ext cx="8952634" cy="50137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628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194A103D-95C6-4E9A-AA4B-E1090E5EC6C8}"/>
              </a:ext>
            </a:extLst>
          </p:cNvPr>
          <p:cNvSpPr/>
          <p:nvPr/>
        </p:nvSpPr>
        <p:spPr>
          <a:xfrm>
            <a:off x="6951176" y="3954534"/>
            <a:ext cx="707395" cy="1589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01</a:t>
            </a:r>
            <a:r>
              <a:rPr lang="ko-KR" altLang="en-US" dirty="0">
                <a:solidFill>
                  <a:schemeClr val="tx1"/>
                </a:solidFill>
              </a:rPr>
              <a:t>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07</a:t>
            </a:r>
            <a:r>
              <a:rPr lang="ko-KR" altLang="en-US" dirty="0">
                <a:solidFill>
                  <a:schemeClr val="tx1"/>
                </a:solidFill>
              </a:rPr>
              <a:t>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13</a:t>
            </a:r>
            <a:r>
              <a:rPr lang="ko-KR" altLang="en-US" dirty="0">
                <a:solidFill>
                  <a:schemeClr val="tx1"/>
                </a:solidFill>
              </a:rPr>
              <a:t>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16</a:t>
            </a:r>
            <a:r>
              <a:rPr lang="ko-KR" altLang="en-US" dirty="0">
                <a:solidFill>
                  <a:schemeClr val="tx1"/>
                </a:solidFill>
              </a:rPr>
              <a:t>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19</a:t>
            </a:r>
            <a:r>
              <a:rPr lang="ko-KR" altLang="en-US" dirty="0">
                <a:solidFill>
                  <a:schemeClr val="tx1"/>
                </a:solidFill>
              </a:rPr>
              <a:t>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22</a:t>
            </a:r>
            <a:r>
              <a:rPr lang="ko-KR" altLang="en-US" dirty="0">
                <a:solidFill>
                  <a:schemeClr val="tx1"/>
                </a:solidFill>
              </a:rPr>
              <a:t>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44" name="Google Shape;262;p33">
            <a:extLst>
              <a:ext uri="{FF2B5EF4-FFF2-40B4-BE49-F238E27FC236}">
                <a16:creationId xmlns:a16="http://schemas.microsoft.com/office/drawing/2014/main" id="{A141237F-0D5F-4465-8AAA-97954692BEB1}"/>
              </a:ext>
            </a:extLst>
          </p:cNvPr>
          <p:cNvSpPr/>
          <p:nvPr/>
        </p:nvSpPr>
        <p:spPr>
          <a:xfrm>
            <a:off x="7337300" y="5502703"/>
            <a:ext cx="1728781" cy="913912"/>
          </a:xfrm>
          <a:prstGeom prst="rect">
            <a:avLst/>
          </a:prstGeom>
          <a:solidFill>
            <a:srgbClr val="7F7F7F">
              <a:alpha val="18823"/>
            </a:srgb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18FD7B-BEB6-4745-9279-508131081EFF}"/>
              </a:ext>
            </a:extLst>
          </p:cNvPr>
          <p:cNvSpPr/>
          <p:nvPr/>
        </p:nvSpPr>
        <p:spPr>
          <a:xfrm>
            <a:off x="8369877" y="2052014"/>
            <a:ext cx="707395" cy="1589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06</a:t>
            </a:r>
            <a:r>
              <a:rPr lang="ko-KR" altLang="en-US" dirty="0">
                <a:solidFill>
                  <a:schemeClr val="tx1"/>
                </a:solidFill>
              </a:rPr>
              <a:t>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12</a:t>
            </a:r>
            <a:r>
              <a:rPr lang="ko-KR" altLang="en-US" dirty="0">
                <a:solidFill>
                  <a:schemeClr val="tx1"/>
                </a:solidFill>
              </a:rPr>
              <a:t>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15</a:t>
            </a:r>
            <a:r>
              <a:rPr lang="ko-KR" altLang="en-US" dirty="0">
                <a:solidFill>
                  <a:schemeClr val="tx1"/>
                </a:solidFill>
              </a:rPr>
              <a:t>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18</a:t>
            </a:r>
            <a:r>
              <a:rPr lang="ko-KR" altLang="en-US" dirty="0">
                <a:solidFill>
                  <a:schemeClr val="tx1"/>
                </a:solidFill>
              </a:rPr>
              <a:t>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21</a:t>
            </a:r>
            <a:r>
              <a:rPr lang="ko-KR" altLang="en-US" dirty="0">
                <a:solidFill>
                  <a:schemeClr val="tx1"/>
                </a:solidFill>
              </a:rPr>
              <a:t>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24</a:t>
            </a:r>
            <a:r>
              <a:rPr lang="ko-KR" altLang="en-US" dirty="0">
                <a:solidFill>
                  <a:schemeClr val="tx1"/>
                </a:solidFill>
              </a:rPr>
              <a:t>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1" name="Google Shape;262;p33">
            <a:extLst>
              <a:ext uri="{FF2B5EF4-FFF2-40B4-BE49-F238E27FC236}">
                <a16:creationId xmlns:a16="http://schemas.microsoft.com/office/drawing/2014/main" id="{118D3A1D-D91F-474D-94FF-0FA42A791AB9}"/>
              </a:ext>
            </a:extLst>
          </p:cNvPr>
          <p:cNvSpPr/>
          <p:nvPr/>
        </p:nvSpPr>
        <p:spPr>
          <a:xfrm>
            <a:off x="374992" y="4279883"/>
            <a:ext cx="1528423" cy="623684"/>
          </a:xfrm>
          <a:prstGeom prst="rect">
            <a:avLst/>
          </a:prstGeom>
          <a:solidFill>
            <a:srgbClr val="7F7F7F">
              <a:alpha val="18823"/>
            </a:srgb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62;p33">
            <a:extLst>
              <a:ext uri="{FF2B5EF4-FFF2-40B4-BE49-F238E27FC236}">
                <a16:creationId xmlns:a16="http://schemas.microsoft.com/office/drawing/2014/main" id="{CACEB423-71DC-4B6A-8A1D-65892FDDECBA}"/>
              </a:ext>
            </a:extLst>
          </p:cNvPr>
          <p:cNvSpPr/>
          <p:nvPr/>
        </p:nvSpPr>
        <p:spPr>
          <a:xfrm>
            <a:off x="380787" y="3568282"/>
            <a:ext cx="1528423" cy="623684"/>
          </a:xfrm>
          <a:prstGeom prst="rect">
            <a:avLst/>
          </a:prstGeom>
          <a:solidFill>
            <a:srgbClr val="7F7F7F">
              <a:alpha val="18823"/>
            </a:srgb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62;p33">
            <a:extLst>
              <a:ext uri="{FF2B5EF4-FFF2-40B4-BE49-F238E27FC236}">
                <a16:creationId xmlns:a16="http://schemas.microsoft.com/office/drawing/2014/main" id="{B556CF7F-BB63-4088-AF49-3D80127C7908}"/>
              </a:ext>
            </a:extLst>
          </p:cNvPr>
          <p:cNvSpPr/>
          <p:nvPr/>
        </p:nvSpPr>
        <p:spPr>
          <a:xfrm>
            <a:off x="368730" y="2847005"/>
            <a:ext cx="1528423" cy="623684"/>
          </a:xfrm>
          <a:prstGeom prst="rect">
            <a:avLst/>
          </a:prstGeom>
          <a:solidFill>
            <a:srgbClr val="7F7F7F">
              <a:alpha val="18823"/>
            </a:srgb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62;p33">
            <a:extLst>
              <a:ext uri="{FF2B5EF4-FFF2-40B4-BE49-F238E27FC236}">
                <a16:creationId xmlns:a16="http://schemas.microsoft.com/office/drawing/2014/main" id="{64C5F2A4-6F72-4B99-A9FA-CFBC82F23CC4}"/>
              </a:ext>
            </a:extLst>
          </p:cNvPr>
          <p:cNvSpPr/>
          <p:nvPr/>
        </p:nvSpPr>
        <p:spPr>
          <a:xfrm>
            <a:off x="380787" y="2130566"/>
            <a:ext cx="1528423" cy="623684"/>
          </a:xfrm>
          <a:prstGeom prst="rect">
            <a:avLst/>
          </a:prstGeom>
          <a:solidFill>
            <a:srgbClr val="7F7F7F">
              <a:alpha val="18823"/>
            </a:srgb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BE975C3-5758-4319-9318-7BBA0EC850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시스템 구성도 및 흐름도</a:t>
            </a:r>
          </a:p>
        </p:txBody>
      </p:sp>
      <p:sp>
        <p:nvSpPr>
          <p:cNvPr id="4" name="Google Shape;248;p33">
            <a:extLst>
              <a:ext uri="{FF2B5EF4-FFF2-40B4-BE49-F238E27FC236}">
                <a16:creationId xmlns:a16="http://schemas.microsoft.com/office/drawing/2014/main" id="{39363A6B-86AA-413D-B086-A140AB6EF306}"/>
              </a:ext>
            </a:extLst>
          </p:cNvPr>
          <p:cNvSpPr/>
          <p:nvPr/>
        </p:nvSpPr>
        <p:spPr>
          <a:xfrm>
            <a:off x="444903" y="2250905"/>
            <a:ext cx="1388603" cy="438996"/>
          </a:xfrm>
          <a:prstGeom prst="rect">
            <a:avLst/>
          </a:prstGeom>
          <a:solidFill>
            <a:srgbClr val="D5E9FB"/>
          </a:solidFill>
          <a:ln w="25400" cap="flat" cmpd="sng">
            <a:solidFill>
              <a:srgbClr val="1B75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IT Crawler Process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49;p33">
            <a:extLst>
              <a:ext uri="{FF2B5EF4-FFF2-40B4-BE49-F238E27FC236}">
                <a16:creationId xmlns:a16="http://schemas.microsoft.com/office/drawing/2014/main" id="{8FA6D702-53C4-49EF-89D8-184B3074D055}"/>
              </a:ext>
            </a:extLst>
          </p:cNvPr>
          <p:cNvSpPr/>
          <p:nvPr/>
        </p:nvSpPr>
        <p:spPr>
          <a:xfrm>
            <a:off x="4712676" y="3330905"/>
            <a:ext cx="1205153" cy="480061"/>
          </a:xfrm>
          <a:prstGeom prst="rect">
            <a:avLst/>
          </a:prstGeom>
          <a:solidFill>
            <a:srgbClr val="D5E9FB"/>
          </a:solidFill>
          <a:ln w="25400" cap="flat" cmpd="sng">
            <a:solidFill>
              <a:srgbClr val="1B75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 process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50;p33">
            <a:extLst>
              <a:ext uri="{FF2B5EF4-FFF2-40B4-BE49-F238E27FC236}">
                <a16:creationId xmlns:a16="http://schemas.microsoft.com/office/drawing/2014/main" id="{66B5089A-B590-4E5A-8C0D-10F186CE744E}"/>
              </a:ext>
            </a:extLst>
          </p:cNvPr>
          <p:cNvSpPr/>
          <p:nvPr/>
        </p:nvSpPr>
        <p:spPr>
          <a:xfrm>
            <a:off x="6566793" y="3038182"/>
            <a:ext cx="861060" cy="102108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1F68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" name="Google Shape;251;p33">
            <a:extLst>
              <a:ext uri="{FF2B5EF4-FFF2-40B4-BE49-F238E27FC236}">
                <a16:creationId xmlns:a16="http://schemas.microsoft.com/office/drawing/2014/main" id="{EB346A18-416C-44C8-A365-AA67DBB4E2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7676166"/>
              </p:ext>
            </p:extLst>
          </p:nvPr>
        </p:nvGraphicFramePr>
        <p:xfrm>
          <a:off x="3074194" y="3312986"/>
          <a:ext cx="1177040" cy="474050"/>
        </p:xfrm>
        <a:graphic>
          <a:graphicData uri="http://schemas.openxmlformats.org/drawingml/2006/table">
            <a:tbl>
              <a:tblPr firstRow="1" bandRow="1">
                <a:noFill/>
                <a:tableStyleId>{62B95156-1E2D-4CB8-BEFE-C8A857BB1267}</a:tableStyleId>
              </a:tblPr>
              <a:tblGrid>
                <a:gridCol w="294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Google Shape;252;p33">
            <a:extLst>
              <a:ext uri="{FF2B5EF4-FFF2-40B4-BE49-F238E27FC236}">
                <a16:creationId xmlns:a16="http://schemas.microsoft.com/office/drawing/2014/main" id="{6221D378-FD50-4CCF-8DFE-1BBA214EBB5B}"/>
              </a:ext>
            </a:extLst>
          </p:cNvPr>
          <p:cNvCxnSpPr>
            <a:cxnSpLocks/>
          </p:cNvCxnSpPr>
          <p:nvPr/>
        </p:nvCxnSpPr>
        <p:spPr>
          <a:xfrm>
            <a:off x="1940097" y="2442408"/>
            <a:ext cx="1124190" cy="1121038"/>
          </a:xfrm>
          <a:prstGeom prst="bentConnector3">
            <a:avLst>
              <a:gd name="adj1" fmla="val 218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" name="Google Shape;253;p33">
            <a:extLst>
              <a:ext uri="{FF2B5EF4-FFF2-40B4-BE49-F238E27FC236}">
                <a16:creationId xmlns:a16="http://schemas.microsoft.com/office/drawing/2014/main" id="{970BBCFC-5042-40CB-B972-455DA86A1C1E}"/>
              </a:ext>
            </a:extLst>
          </p:cNvPr>
          <p:cNvCxnSpPr>
            <a:cxnSpLocks/>
          </p:cNvCxnSpPr>
          <p:nvPr/>
        </p:nvCxnSpPr>
        <p:spPr>
          <a:xfrm>
            <a:off x="5917829" y="3573406"/>
            <a:ext cx="63688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0" name="Google Shape;254;p33">
            <a:extLst>
              <a:ext uri="{FF2B5EF4-FFF2-40B4-BE49-F238E27FC236}">
                <a16:creationId xmlns:a16="http://schemas.microsoft.com/office/drawing/2014/main" id="{3120CA09-3492-4BE2-A1B5-00F4FC4A3555}"/>
              </a:ext>
            </a:extLst>
          </p:cNvPr>
          <p:cNvSpPr txBox="1"/>
          <p:nvPr/>
        </p:nvSpPr>
        <p:spPr>
          <a:xfrm>
            <a:off x="3536132" y="6273464"/>
            <a:ext cx="9318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Queue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55;p33">
            <a:extLst>
              <a:ext uri="{FF2B5EF4-FFF2-40B4-BE49-F238E27FC236}">
                <a16:creationId xmlns:a16="http://schemas.microsoft.com/office/drawing/2014/main" id="{52AB6601-CE3F-4754-92BA-DE7443B502F5}"/>
              </a:ext>
            </a:extLst>
          </p:cNvPr>
          <p:cNvSpPr/>
          <p:nvPr/>
        </p:nvSpPr>
        <p:spPr>
          <a:xfrm>
            <a:off x="444903" y="2897560"/>
            <a:ext cx="1388603" cy="480061"/>
          </a:xfrm>
          <a:prstGeom prst="rect">
            <a:avLst/>
          </a:prstGeom>
          <a:solidFill>
            <a:srgbClr val="D5E9FB"/>
          </a:solidFill>
          <a:ln w="25400" cap="flat" cmpd="sng">
            <a:solidFill>
              <a:srgbClr val="1B75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경제 Crawler Process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56;p33">
            <a:extLst>
              <a:ext uri="{FF2B5EF4-FFF2-40B4-BE49-F238E27FC236}">
                <a16:creationId xmlns:a16="http://schemas.microsoft.com/office/drawing/2014/main" id="{6AC9B70F-CBCF-4609-83F9-08996C342120}"/>
              </a:ext>
            </a:extLst>
          </p:cNvPr>
          <p:cNvSpPr/>
          <p:nvPr/>
        </p:nvSpPr>
        <p:spPr>
          <a:xfrm>
            <a:off x="444903" y="3646639"/>
            <a:ext cx="1395338" cy="480061"/>
          </a:xfrm>
          <a:prstGeom prst="rect">
            <a:avLst/>
          </a:prstGeom>
          <a:solidFill>
            <a:srgbClr val="D5E9FB"/>
          </a:solidFill>
          <a:ln w="25400" cap="flat" cmpd="sng">
            <a:solidFill>
              <a:srgbClr val="1B75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사회 Crawler Process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57;p33">
            <a:extLst>
              <a:ext uri="{FF2B5EF4-FFF2-40B4-BE49-F238E27FC236}">
                <a16:creationId xmlns:a16="http://schemas.microsoft.com/office/drawing/2014/main" id="{2E9F81BB-3854-4BA1-8DBD-8D4EA7FE8621}"/>
              </a:ext>
            </a:extLst>
          </p:cNvPr>
          <p:cNvSpPr/>
          <p:nvPr/>
        </p:nvSpPr>
        <p:spPr>
          <a:xfrm>
            <a:off x="444903" y="4351695"/>
            <a:ext cx="1395338" cy="480061"/>
          </a:xfrm>
          <a:prstGeom prst="rect">
            <a:avLst/>
          </a:prstGeom>
          <a:solidFill>
            <a:srgbClr val="D5E9FB"/>
          </a:solidFill>
          <a:ln w="25400" cap="flat" cmpd="sng">
            <a:solidFill>
              <a:srgbClr val="1B75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정치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Crawler Process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Google Shape;258;p33">
            <a:extLst>
              <a:ext uri="{FF2B5EF4-FFF2-40B4-BE49-F238E27FC236}">
                <a16:creationId xmlns:a16="http://schemas.microsoft.com/office/drawing/2014/main" id="{75CA1775-F490-4D73-8FD5-10FBA58FED8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20352" y="3945085"/>
            <a:ext cx="1039041" cy="285437"/>
          </a:xfrm>
          <a:prstGeom prst="bentConnector3">
            <a:avLst>
              <a:gd name="adj1" fmla="val -415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259;p33">
            <a:extLst>
              <a:ext uri="{FF2B5EF4-FFF2-40B4-BE49-F238E27FC236}">
                <a16:creationId xmlns:a16="http://schemas.microsoft.com/office/drawing/2014/main" id="{F1DAA616-6306-475E-B4EB-7C921A304DC6}"/>
              </a:ext>
            </a:extLst>
          </p:cNvPr>
          <p:cNvCxnSpPr>
            <a:cxnSpLocks/>
          </p:cNvCxnSpPr>
          <p:nvPr/>
        </p:nvCxnSpPr>
        <p:spPr>
          <a:xfrm>
            <a:off x="1897153" y="3913962"/>
            <a:ext cx="27837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260;p33">
            <a:extLst>
              <a:ext uri="{FF2B5EF4-FFF2-40B4-BE49-F238E27FC236}">
                <a16:creationId xmlns:a16="http://schemas.microsoft.com/office/drawing/2014/main" id="{76882FE3-7A17-443A-9632-665A12EA2740}"/>
              </a:ext>
            </a:extLst>
          </p:cNvPr>
          <p:cNvCxnSpPr>
            <a:cxnSpLocks/>
          </p:cNvCxnSpPr>
          <p:nvPr/>
        </p:nvCxnSpPr>
        <p:spPr>
          <a:xfrm>
            <a:off x="1897153" y="3156070"/>
            <a:ext cx="29637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261;p33">
            <a:extLst>
              <a:ext uri="{FF2B5EF4-FFF2-40B4-BE49-F238E27FC236}">
                <a16:creationId xmlns:a16="http://schemas.microsoft.com/office/drawing/2014/main" id="{E676C04C-B0F1-47DE-8F83-2E04BCA0FE9B}"/>
              </a:ext>
            </a:extLst>
          </p:cNvPr>
          <p:cNvCxnSpPr>
            <a:cxnSpLocks/>
          </p:cNvCxnSpPr>
          <p:nvPr/>
        </p:nvCxnSpPr>
        <p:spPr>
          <a:xfrm>
            <a:off x="4251234" y="3563446"/>
            <a:ext cx="46144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2" name="Google Shape;266;p33">
            <a:extLst>
              <a:ext uri="{FF2B5EF4-FFF2-40B4-BE49-F238E27FC236}">
                <a16:creationId xmlns:a16="http://schemas.microsoft.com/office/drawing/2014/main" id="{FDA85DFC-AE38-4F76-BCCA-8A16D083E519}"/>
              </a:ext>
            </a:extLst>
          </p:cNvPr>
          <p:cNvSpPr txBox="1"/>
          <p:nvPr/>
        </p:nvSpPr>
        <p:spPr>
          <a:xfrm>
            <a:off x="466549" y="1746801"/>
            <a:ext cx="15284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scheduler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67;p33">
            <a:extLst>
              <a:ext uri="{FF2B5EF4-FFF2-40B4-BE49-F238E27FC236}">
                <a16:creationId xmlns:a16="http://schemas.microsoft.com/office/drawing/2014/main" id="{4CC9FA51-CF17-4E1C-8DD7-B5C876481C36}"/>
              </a:ext>
            </a:extLst>
          </p:cNvPr>
          <p:cNvSpPr txBox="1"/>
          <p:nvPr/>
        </p:nvSpPr>
        <p:spPr>
          <a:xfrm>
            <a:off x="1833505" y="2160984"/>
            <a:ext cx="15284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15분</a:t>
            </a:r>
            <a:endParaRPr sz="1200" dirty="0"/>
          </a:p>
        </p:txBody>
      </p:sp>
      <p:sp>
        <p:nvSpPr>
          <p:cNvPr id="24" name="Google Shape;268;p33">
            <a:extLst>
              <a:ext uri="{FF2B5EF4-FFF2-40B4-BE49-F238E27FC236}">
                <a16:creationId xmlns:a16="http://schemas.microsoft.com/office/drawing/2014/main" id="{1187D590-4906-4E04-965C-5C6CD02DABFC}"/>
              </a:ext>
            </a:extLst>
          </p:cNvPr>
          <p:cNvSpPr txBox="1"/>
          <p:nvPr/>
        </p:nvSpPr>
        <p:spPr>
          <a:xfrm>
            <a:off x="1833506" y="2884946"/>
            <a:ext cx="15284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5분</a:t>
            </a:r>
            <a:endParaRPr sz="1200" dirty="0"/>
          </a:p>
        </p:txBody>
      </p:sp>
      <p:sp>
        <p:nvSpPr>
          <p:cNvPr id="25" name="Google Shape;269;p33">
            <a:extLst>
              <a:ext uri="{FF2B5EF4-FFF2-40B4-BE49-F238E27FC236}">
                <a16:creationId xmlns:a16="http://schemas.microsoft.com/office/drawing/2014/main" id="{03A6086A-449B-4294-BCB4-449EB06268C5}"/>
              </a:ext>
            </a:extLst>
          </p:cNvPr>
          <p:cNvSpPr txBox="1"/>
          <p:nvPr/>
        </p:nvSpPr>
        <p:spPr>
          <a:xfrm>
            <a:off x="1840241" y="3614308"/>
            <a:ext cx="15284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3분</a:t>
            </a:r>
            <a:endParaRPr sz="1200" dirty="0"/>
          </a:p>
        </p:txBody>
      </p:sp>
      <p:sp>
        <p:nvSpPr>
          <p:cNvPr id="26" name="Google Shape;270;p33">
            <a:extLst>
              <a:ext uri="{FF2B5EF4-FFF2-40B4-BE49-F238E27FC236}">
                <a16:creationId xmlns:a16="http://schemas.microsoft.com/office/drawing/2014/main" id="{0CBEEA62-362E-4A05-B94B-C64958750ADC}"/>
              </a:ext>
            </a:extLst>
          </p:cNvPr>
          <p:cNvSpPr txBox="1"/>
          <p:nvPr/>
        </p:nvSpPr>
        <p:spPr>
          <a:xfrm>
            <a:off x="1840241" y="4372640"/>
            <a:ext cx="15284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7분</a:t>
            </a:r>
            <a:endParaRPr sz="1200" dirty="0"/>
          </a:p>
        </p:txBody>
      </p:sp>
      <p:cxnSp>
        <p:nvCxnSpPr>
          <p:cNvPr id="27" name="Google Shape;271;p33">
            <a:extLst>
              <a:ext uri="{FF2B5EF4-FFF2-40B4-BE49-F238E27FC236}">
                <a16:creationId xmlns:a16="http://schemas.microsoft.com/office/drawing/2014/main" id="{E63C5D57-2375-4567-B0F6-DD0E913E0660}"/>
              </a:ext>
            </a:extLst>
          </p:cNvPr>
          <p:cNvCxnSpPr>
            <a:cxnSpLocks/>
          </p:cNvCxnSpPr>
          <p:nvPr/>
        </p:nvCxnSpPr>
        <p:spPr>
          <a:xfrm>
            <a:off x="6208109" y="3113865"/>
            <a:ext cx="0" cy="454417"/>
          </a:xfrm>
          <a:prstGeom prst="straightConnector1">
            <a:avLst/>
          </a:prstGeom>
          <a:noFill/>
          <a:ln w="19050" cap="flat" cmpd="sng">
            <a:solidFill>
              <a:srgbClr val="3262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272;p33">
            <a:extLst>
              <a:ext uri="{FF2B5EF4-FFF2-40B4-BE49-F238E27FC236}">
                <a16:creationId xmlns:a16="http://schemas.microsoft.com/office/drawing/2014/main" id="{CE2E2C35-157C-4DA2-BA48-7857ECFA36B2}"/>
              </a:ext>
            </a:extLst>
          </p:cNvPr>
          <p:cNvSpPr/>
          <p:nvPr/>
        </p:nvSpPr>
        <p:spPr>
          <a:xfrm>
            <a:off x="4057205" y="1816047"/>
            <a:ext cx="2471596" cy="129781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News summary table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{“headline”, “summary”,“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url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”, “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pub_date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”, “category”, “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cluster_id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”}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1C3BE1B5-361F-462E-B35B-AC62142F858C}"/>
              </a:ext>
            </a:extLst>
          </p:cNvPr>
          <p:cNvCxnSpPr>
            <a:cxnSpLocks/>
          </p:cNvCxnSpPr>
          <p:nvPr/>
        </p:nvCxnSpPr>
        <p:spPr>
          <a:xfrm flipV="1">
            <a:off x="7439891" y="2160984"/>
            <a:ext cx="1554147" cy="1142343"/>
          </a:xfrm>
          <a:prstGeom prst="bentConnector3">
            <a:avLst>
              <a:gd name="adj1" fmla="val 6659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Google Shape;272;p33">
            <a:extLst>
              <a:ext uri="{FF2B5EF4-FFF2-40B4-BE49-F238E27FC236}">
                <a16:creationId xmlns:a16="http://schemas.microsoft.com/office/drawing/2014/main" id="{A97BBA53-3EC8-4869-8A87-96944E6FD86B}"/>
              </a:ext>
            </a:extLst>
          </p:cNvPr>
          <p:cNvSpPr/>
          <p:nvPr/>
        </p:nvSpPr>
        <p:spPr>
          <a:xfrm>
            <a:off x="6883674" y="1558360"/>
            <a:ext cx="1436872" cy="144456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News summary table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{“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news_id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”, “summary”}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262;p33">
            <a:extLst>
              <a:ext uri="{FF2B5EF4-FFF2-40B4-BE49-F238E27FC236}">
                <a16:creationId xmlns:a16="http://schemas.microsoft.com/office/drawing/2014/main" id="{C0EBE80A-E696-4A18-BA30-10AFCE30E4DE}"/>
              </a:ext>
            </a:extLst>
          </p:cNvPr>
          <p:cNvSpPr/>
          <p:nvPr/>
        </p:nvSpPr>
        <p:spPr>
          <a:xfrm>
            <a:off x="9007412" y="1833060"/>
            <a:ext cx="1528423" cy="623684"/>
          </a:xfrm>
          <a:prstGeom prst="rect">
            <a:avLst/>
          </a:prstGeom>
          <a:solidFill>
            <a:srgbClr val="7F7F7F">
              <a:alpha val="18823"/>
            </a:srgb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249;p33">
            <a:extLst>
              <a:ext uri="{FF2B5EF4-FFF2-40B4-BE49-F238E27FC236}">
                <a16:creationId xmlns:a16="http://schemas.microsoft.com/office/drawing/2014/main" id="{6381A30A-424E-4280-A2FD-081EADA69F2B}"/>
              </a:ext>
            </a:extLst>
          </p:cNvPr>
          <p:cNvSpPr/>
          <p:nvPr/>
        </p:nvSpPr>
        <p:spPr>
          <a:xfrm>
            <a:off x="9104613" y="1884177"/>
            <a:ext cx="1334020" cy="521449"/>
          </a:xfrm>
          <a:prstGeom prst="rect">
            <a:avLst/>
          </a:prstGeom>
          <a:solidFill>
            <a:srgbClr val="D5E9FB"/>
          </a:solidFill>
          <a:ln w="25400" cap="flat" cmpd="sng">
            <a:solidFill>
              <a:srgbClr val="1B75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C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lustering process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266;p33">
            <a:extLst>
              <a:ext uri="{FF2B5EF4-FFF2-40B4-BE49-F238E27FC236}">
                <a16:creationId xmlns:a16="http://schemas.microsoft.com/office/drawing/2014/main" id="{0D071923-0585-4B68-A964-588314D72371}"/>
              </a:ext>
            </a:extLst>
          </p:cNvPr>
          <p:cNvSpPr txBox="1"/>
          <p:nvPr/>
        </p:nvSpPr>
        <p:spPr>
          <a:xfrm>
            <a:off x="9077272" y="1424687"/>
            <a:ext cx="15284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scheduler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272;p33">
            <a:extLst>
              <a:ext uri="{FF2B5EF4-FFF2-40B4-BE49-F238E27FC236}">
                <a16:creationId xmlns:a16="http://schemas.microsoft.com/office/drawing/2014/main" id="{3D971004-7518-4B6E-954D-30C9DAF63CAF}"/>
              </a:ext>
            </a:extLst>
          </p:cNvPr>
          <p:cNvSpPr/>
          <p:nvPr/>
        </p:nvSpPr>
        <p:spPr>
          <a:xfrm>
            <a:off x="10088095" y="2643236"/>
            <a:ext cx="1436872" cy="144456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News summary table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{“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news_id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”, “</a:t>
            </a:r>
            <a:r>
              <a:rPr lang="en-US" dirty="0" err="1">
                <a:solidFill>
                  <a:schemeClr val="dk1"/>
                </a:solidFill>
              </a:rPr>
              <a:t>cluster_id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”}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2AB3B53C-C2CB-4726-A11D-F8F38187F3A9}"/>
              </a:ext>
            </a:extLst>
          </p:cNvPr>
          <p:cNvCxnSpPr>
            <a:cxnSpLocks/>
          </p:cNvCxnSpPr>
          <p:nvPr/>
        </p:nvCxnSpPr>
        <p:spPr>
          <a:xfrm rot="5400000">
            <a:off x="7987572" y="1903746"/>
            <a:ext cx="1236370" cy="233173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87F9F282-B61D-43C8-B52B-C13F2A352723}"/>
              </a:ext>
            </a:extLst>
          </p:cNvPr>
          <p:cNvCxnSpPr>
            <a:cxnSpLocks/>
            <a:endCxn id="113" idx="3"/>
          </p:cNvCxnSpPr>
          <p:nvPr/>
        </p:nvCxnSpPr>
        <p:spPr>
          <a:xfrm rot="5400000">
            <a:off x="5745545" y="4871061"/>
            <a:ext cx="1862693" cy="29617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Google Shape;249;p33">
            <a:extLst>
              <a:ext uri="{FF2B5EF4-FFF2-40B4-BE49-F238E27FC236}">
                <a16:creationId xmlns:a16="http://schemas.microsoft.com/office/drawing/2014/main" id="{7BD1F6AB-B629-4F3F-B9BF-A9B1E06CD7F1}"/>
              </a:ext>
            </a:extLst>
          </p:cNvPr>
          <p:cNvSpPr/>
          <p:nvPr/>
        </p:nvSpPr>
        <p:spPr>
          <a:xfrm>
            <a:off x="5000378" y="5586458"/>
            <a:ext cx="1528423" cy="728078"/>
          </a:xfrm>
          <a:prstGeom prst="rect">
            <a:avLst/>
          </a:prstGeom>
          <a:solidFill>
            <a:srgbClr val="D5E9FB"/>
          </a:solidFill>
          <a:ln w="25400" cap="flat" cmpd="sng">
            <a:solidFill>
              <a:srgbClr val="1B75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Multi-Summary process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7" name="Google Shape;251;p33">
            <a:extLst>
              <a:ext uri="{FF2B5EF4-FFF2-40B4-BE49-F238E27FC236}">
                <a16:creationId xmlns:a16="http://schemas.microsoft.com/office/drawing/2014/main" id="{5C1C3B12-B19D-4A88-AE3E-CCD1EE5F04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5736043"/>
              </p:ext>
            </p:extLst>
          </p:nvPr>
        </p:nvGraphicFramePr>
        <p:xfrm>
          <a:off x="3357452" y="5723397"/>
          <a:ext cx="1177040" cy="461549"/>
        </p:xfrm>
        <a:graphic>
          <a:graphicData uri="http://schemas.openxmlformats.org/drawingml/2006/table">
            <a:tbl>
              <a:tblPr firstRow="1" bandRow="1">
                <a:noFill/>
                <a:tableStyleId>{62B95156-1E2D-4CB8-BEFE-C8A857BB1267}</a:tableStyleId>
              </a:tblPr>
              <a:tblGrid>
                <a:gridCol w="294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154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0" name="Google Shape;254;p33">
            <a:extLst>
              <a:ext uri="{FF2B5EF4-FFF2-40B4-BE49-F238E27FC236}">
                <a16:creationId xmlns:a16="http://schemas.microsoft.com/office/drawing/2014/main" id="{44C014BB-D67E-4BAE-BCEB-528C06B069F7}"/>
              </a:ext>
            </a:extLst>
          </p:cNvPr>
          <p:cNvSpPr txBox="1"/>
          <p:nvPr/>
        </p:nvSpPr>
        <p:spPr>
          <a:xfrm>
            <a:off x="3119369" y="2924548"/>
            <a:ext cx="9318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Queue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CB08903E-5CAF-4FE3-95D7-1C4AF221CBE6}"/>
              </a:ext>
            </a:extLst>
          </p:cNvPr>
          <p:cNvCxnSpPr>
            <a:stCxn id="113" idx="1"/>
            <a:endCxn id="117" idx="3"/>
          </p:cNvCxnSpPr>
          <p:nvPr/>
        </p:nvCxnSpPr>
        <p:spPr>
          <a:xfrm flipH="1">
            <a:off x="4534492" y="5950497"/>
            <a:ext cx="465886" cy="36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oogle Shape;249;p33">
            <a:extLst>
              <a:ext uri="{FF2B5EF4-FFF2-40B4-BE49-F238E27FC236}">
                <a16:creationId xmlns:a16="http://schemas.microsoft.com/office/drawing/2014/main" id="{8C8E78D1-A285-45F5-888E-8A15C71CE16C}"/>
              </a:ext>
            </a:extLst>
          </p:cNvPr>
          <p:cNvSpPr/>
          <p:nvPr/>
        </p:nvSpPr>
        <p:spPr>
          <a:xfrm>
            <a:off x="1593411" y="5693697"/>
            <a:ext cx="1235807" cy="513600"/>
          </a:xfrm>
          <a:prstGeom prst="rect">
            <a:avLst/>
          </a:prstGeom>
          <a:solidFill>
            <a:srgbClr val="D5E9FB"/>
          </a:solidFill>
          <a:ln w="25400" cap="flat" cmpd="sng">
            <a:solidFill>
              <a:srgbClr val="1B75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 headline process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EC4AE926-A67C-4187-A530-51A268A02F5B}"/>
              </a:ext>
            </a:extLst>
          </p:cNvPr>
          <p:cNvCxnSpPr>
            <a:cxnSpLocks/>
            <a:stCxn id="117" idx="1"/>
            <a:endCxn id="123" idx="3"/>
          </p:cNvCxnSpPr>
          <p:nvPr/>
        </p:nvCxnSpPr>
        <p:spPr>
          <a:xfrm flipH="1" flipV="1">
            <a:off x="2829218" y="5950497"/>
            <a:ext cx="528234" cy="36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98970031-550B-4A30-B1CA-BDFBA90483F6}"/>
              </a:ext>
            </a:extLst>
          </p:cNvPr>
          <p:cNvCxnSpPr>
            <a:cxnSpLocks/>
          </p:cNvCxnSpPr>
          <p:nvPr/>
        </p:nvCxnSpPr>
        <p:spPr>
          <a:xfrm flipV="1">
            <a:off x="2463098" y="3913963"/>
            <a:ext cx="4103695" cy="1766967"/>
          </a:xfrm>
          <a:prstGeom prst="bentConnector3">
            <a:avLst>
              <a:gd name="adj1" fmla="val 29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Google Shape;272;p33">
            <a:extLst>
              <a:ext uri="{FF2B5EF4-FFF2-40B4-BE49-F238E27FC236}">
                <a16:creationId xmlns:a16="http://schemas.microsoft.com/office/drawing/2014/main" id="{FB336CA7-68BE-4987-B9CA-1256ED939350}"/>
              </a:ext>
            </a:extLst>
          </p:cNvPr>
          <p:cNvSpPr/>
          <p:nvPr/>
        </p:nvSpPr>
        <p:spPr>
          <a:xfrm>
            <a:off x="2691338" y="4224042"/>
            <a:ext cx="1689587" cy="110108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</a:rPr>
              <a:t>Cluster </a:t>
            </a: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{“</a:t>
            </a:r>
            <a:r>
              <a:rPr lang="en-US" dirty="0" err="1">
                <a:solidFill>
                  <a:schemeClr val="dk1"/>
                </a:solidFill>
              </a:rPr>
              <a:t>cluster_id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”, “cluster_headline”,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cluster_summary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272;p33">
            <a:extLst>
              <a:ext uri="{FF2B5EF4-FFF2-40B4-BE49-F238E27FC236}">
                <a16:creationId xmlns:a16="http://schemas.microsoft.com/office/drawing/2014/main" id="{5209E275-5F40-414F-AB35-A1126BB2C4D8}"/>
              </a:ext>
            </a:extLst>
          </p:cNvPr>
          <p:cNvSpPr/>
          <p:nvPr/>
        </p:nvSpPr>
        <p:spPr>
          <a:xfrm>
            <a:off x="4821257" y="4202186"/>
            <a:ext cx="1689587" cy="10960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</a:rPr>
              <a:t>Cluster </a:t>
            </a: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{“</a:t>
            </a:r>
            <a:r>
              <a:rPr lang="en-US" dirty="0" err="1">
                <a:solidFill>
                  <a:schemeClr val="dk1"/>
                </a:solidFill>
              </a:rPr>
              <a:t>cluster_id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”, “cluster_headline”,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cluster_summary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Google Shape;271;p33">
            <a:extLst>
              <a:ext uri="{FF2B5EF4-FFF2-40B4-BE49-F238E27FC236}">
                <a16:creationId xmlns:a16="http://schemas.microsoft.com/office/drawing/2014/main" id="{779ED8CF-912B-41A8-95CF-D893D58B4BC4}"/>
              </a:ext>
            </a:extLst>
          </p:cNvPr>
          <p:cNvCxnSpPr>
            <a:cxnSpLocks/>
          </p:cNvCxnSpPr>
          <p:nvPr/>
        </p:nvCxnSpPr>
        <p:spPr>
          <a:xfrm flipH="1">
            <a:off x="6492883" y="4750211"/>
            <a:ext cx="332095" cy="0"/>
          </a:xfrm>
          <a:prstGeom prst="straightConnector1">
            <a:avLst/>
          </a:prstGeom>
          <a:noFill/>
          <a:ln w="19050" cap="flat" cmpd="sng">
            <a:solidFill>
              <a:srgbClr val="3262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" name="Google Shape;271;p33">
            <a:extLst>
              <a:ext uri="{FF2B5EF4-FFF2-40B4-BE49-F238E27FC236}">
                <a16:creationId xmlns:a16="http://schemas.microsoft.com/office/drawing/2014/main" id="{6C2BF271-8638-4329-AB17-15F4A5C2BA39}"/>
              </a:ext>
            </a:extLst>
          </p:cNvPr>
          <p:cNvCxnSpPr>
            <a:cxnSpLocks/>
            <a:stCxn id="148" idx="1"/>
          </p:cNvCxnSpPr>
          <p:nvPr/>
        </p:nvCxnSpPr>
        <p:spPr>
          <a:xfrm flipH="1">
            <a:off x="2470159" y="4774586"/>
            <a:ext cx="221179" cy="0"/>
          </a:xfrm>
          <a:prstGeom prst="straightConnector1">
            <a:avLst/>
          </a:prstGeom>
          <a:noFill/>
          <a:ln w="19050" cap="flat" cmpd="sng">
            <a:solidFill>
              <a:srgbClr val="3262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" name="Google Shape;271;p33">
            <a:extLst>
              <a:ext uri="{FF2B5EF4-FFF2-40B4-BE49-F238E27FC236}">
                <a16:creationId xmlns:a16="http://schemas.microsoft.com/office/drawing/2014/main" id="{C871F7B9-94CF-419E-A530-5827A71B9FB4}"/>
              </a:ext>
            </a:extLst>
          </p:cNvPr>
          <p:cNvCxnSpPr>
            <a:cxnSpLocks/>
          </p:cNvCxnSpPr>
          <p:nvPr/>
        </p:nvCxnSpPr>
        <p:spPr>
          <a:xfrm flipH="1">
            <a:off x="8320546" y="2535030"/>
            <a:ext cx="167272" cy="0"/>
          </a:xfrm>
          <a:prstGeom prst="straightConnector1">
            <a:avLst/>
          </a:prstGeom>
          <a:noFill/>
          <a:ln w="19050" cap="flat" cmpd="sng">
            <a:solidFill>
              <a:srgbClr val="3262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" name="Google Shape;271;p33">
            <a:extLst>
              <a:ext uri="{FF2B5EF4-FFF2-40B4-BE49-F238E27FC236}">
                <a16:creationId xmlns:a16="http://schemas.microsoft.com/office/drawing/2014/main" id="{703821A3-3358-44AF-9C1C-A85E52BCD18D}"/>
              </a:ext>
            </a:extLst>
          </p:cNvPr>
          <p:cNvCxnSpPr>
            <a:cxnSpLocks/>
            <a:stCxn id="100" idx="1"/>
          </p:cNvCxnSpPr>
          <p:nvPr/>
        </p:nvCxnSpPr>
        <p:spPr>
          <a:xfrm flipH="1" flipV="1">
            <a:off x="9791919" y="3365519"/>
            <a:ext cx="296176" cy="1"/>
          </a:xfrm>
          <a:prstGeom prst="straightConnector1">
            <a:avLst/>
          </a:prstGeom>
          <a:noFill/>
          <a:ln w="19050" cap="flat" cmpd="sng">
            <a:solidFill>
              <a:srgbClr val="3262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3" name="연결선: 꺾임 202">
            <a:extLst>
              <a:ext uri="{FF2B5EF4-FFF2-40B4-BE49-F238E27FC236}">
                <a16:creationId xmlns:a16="http://schemas.microsoft.com/office/drawing/2014/main" id="{F50B9FFF-01D6-4933-B725-1799671C225F}"/>
              </a:ext>
            </a:extLst>
          </p:cNvPr>
          <p:cNvCxnSpPr>
            <a:cxnSpLocks/>
            <a:endCxn id="207" idx="1"/>
          </p:cNvCxnSpPr>
          <p:nvPr/>
        </p:nvCxnSpPr>
        <p:spPr>
          <a:xfrm rot="16200000" flipH="1">
            <a:off x="6318949" y="4828191"/>
            <a:ext cx="1849292" cy="36851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Google Shape;249;p33">
            <a:extLst>
              <a:ext uri="{FF2B5EF4-FFF2-40B4-BE49-F238E27FC236}">
                <a16:creationId xmlns:a16="http://schemas.microsoft.com/office/drawing/2014/main" id="{CAFB7D0E-90E2-4ABA-B3AC-CC465B819FF0}"/>
              </a:ext>
            </a:extLst>
          </p:cNvPr>
          <p:cNvSpPr/>
          <p:nvPr/>
        </p:nvSpPr>
        <p:spPr>
          <a:xfrm>
            <a:off x="7427853" y="5573056"/>
            <a:ext cx="1528423" cy="728078"/>
          </a:xfrm>
          <a:prstGeom prst="rect">
            <a:avLst/>
          </a:prstGeom>
          <a:solidFill>
            <a:srgbClr val="D5E9FB"/>
          </a:solidFill>
          <a:ln w="25400" cap="flat" cmpd="sng">
            <a:solidFill>
              <a:srgbClr val="1B75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 process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72;p33">
            <a:extLst>
              <a:ext uri="{FF2B5EF4-FFF2-40B4-BE49-F238E27FC236}">
                <a16:creationId xmlns:a16="http://schemas.microsoft.com/office/drawing/2014/main" id="{F1F0E333-AD89-4D88-AE35-DF5B418F8296}"/>
              </a:ext>
            </a:extLst>
          </p:cNvPr>
          <p:cNvSpPr/>
          <p:nvPr/>
        </p:nvSpPr>
        <p:spPr>
          <a:xfrm>
            <a:off x="7559388" y="4092535"/>
            <a:ext cx="1528423" cy="120569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</a:rPr>
              <a:t>User rating </a:t>
            </a: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{“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en-US" dirty="0" err="1">
                <a:solidFill>
                  <a:schemeClr val="dk1"/>
                </a:solidFill>
              </a:rPr>
              <a:t>_id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”, “score”,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news_id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연결선: 꺾임 230">
            <a:extLst>
              <a:ext uri="{FF2B5EF4-FFF2-40B4-BE49-F238E27FC236}">
                <a16:creationId xmlns:a16="http://schemas.microsoft.com/office/drawing/2014/main" id="{AB752C5F-3411-4D76-B83E-0E53E617404E}"/>
              </a:ext>
            </a:extLst>
          </p:cNvPr>
          <p:cNvCxnSpPr>
            <a:endCxn id="225" idx="2"/>
          </p:cNvCxnSpPr>
          <p:nvPr/>
        </p:nvCxnSpPr>
        <p:spPr>
          <a:xfrm flipV="1">
            <a:off x="7059336" y="5298232"/>
            <a:ext cx="1264264" cy="159343"/>
          </a:xfrm>
          <a:prstGeom prst="bentConnector2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연결선: 꺾임 233">
            <a:extLst>
              <a:ext uri="{FF2B5EF4-FFF2-40B4-BE49-F238E27FC236}">
                <a16:creationId xmlns:a16="http://schemas.microsoft.com/office/drawing/2014/main" id="{CC71D06C-7B05-490F-BEA4-3D438D520EA7}"/>
              </a:ext>
            </a:extLst>
          </p:cNvPr>
          <p:cNvCxnSpPr>
            <a:cxnSpLocks/>
            <a:stCxn id="207" idx="3"/>
          </p:cNvCxnSpPr>
          <p:nvPr/>
        </p:nvCxnSpPr>
        <p:spPr>
          <a:xfrm flipH="1" flipV="1">
            <a:off x="7465845" y="3880124"/>
            <a:ext cx="1490431" cy="2056971"/>
          </a:xfrm>
          <a:prstGeom prst="bentConnector4">
            <a:avLst>
              <a:gd name="adj1" fmla="val -22417"/>
              <a:gd name="adj2" fmla="val 10045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Google Shape;272;p33">
            <a:extLst>
              <a:ext uri="{FF2B5EF4-FFF2-40B4-BE49-F238E27FC236}">
                <a16:creationId xmlns:a16="http://schemas.microsoft.com/office/drawing/2014/main" id="{FF43BEDB-650F-4868-9F3E-56F978DF2F27}"/>
              </a:ext>
            </a:extLst>
          </p:cNvPr>
          <p:cNvSpPr/>
          <p:nvPr/>
        </p:nvSpPr>
        <p:spPr>
          <a:xfrm>
            <a:off x="9575586" y="4274295"/>
            <a:ext cx="1528423" cy="120569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</a:rPr>
              <a:t>Recommend </a:t>
            </a: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{“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en-US" dirty="0" err="1">
                <a:solidFill>
                  <a:schemeClr val="dk1"/>
                </a:solidFill>
              </a:rPr>
              <a:t>_id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”, “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cluster_id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71;p33">
            <a:extLst>
              <a:ext uri="{FF2B5EF4-FFF2-40B4-BE49-F238E27FC236}">
                <a16:creationId xmlns:a16="http://schemas.microsoft.com/office/drawing/2014/main" id="{9E7513F4-BCCE-4D9A-A8CE-7EE8C2C980B6}"/>
              </a:ext>
            </a:extLst>
          </p:cNvPr>
          <p:cNvCxnSpPr>
            <a:cxnSpLocks/>
          </p:cNvCxnSpPr>
          <p:nvPr/>
        </p:nvCxnSpPr>
        <p:spPr>
          <a:xfrm flipH="1" flipV="1">
            <a:off x="9279410" y="4990018"/>
            <a:ext cx="296176" cy="1"/>
          </a:xfrm>
          <a:prstGeom prst="straightConnector1">
            <a:avLst/>
          </a:prstGeom>
          <a:noFill/>
          <a:ln w="19050" cap="flat" cmpd="sng">
            <a:solidFill>
              <a:srgbClr val="3262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3" name="Google Shape;266;p33">
            <a:extLst>
              <a:ext uri="{FF2B5EF4-FFF2-40B4-BE49-F238E27FC236}">
                <a16:creationId xmlns:a16="http://schemas.microsoft.com/office/drawing/2014/main" id="{EFCF6E08-EAA0-4E9C-8C08-3988B61F5D5E}"/>
              </a:ext>
            </a:extLst>
          </p:cNvPr>
          <p:cNvSpPr txBox="1"/>
          <p:nvPr/>
        </p:nvSpPr>
        <p:spPr>
          <a:xfrm>
            <a:off x="7548849" y="6385614"/>
            <a:ext cx="15284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scheduler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1A5E8F29-A019-47F7-8DED-E5601B98AF2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879716"/>
            <a:ext cx="12192000" cy="384043"/>
          </a:xfrm>
        </p:spPr>
        <p:txBody>
          <a:bodyPr/>
          <a:lstStyle/>
          <a:p>
            <a:pPr lvl="0"/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TN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세부 흐름도</a:t>
            </a:r>
          </a:p>
        </p:txBody>
      </p:sp>
    </p:spTree>
    <p:extLst>
      <p:ext uri="{BB962C8B-B14F-4D97-AF65-F5344CB8AC3E}">
        <p14:creationId xmlns:p14="http://schemas.microsoft.com/office/powerpoint/2010/main" val="2808147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DFE64425-71F1-4641-BE23-5949BFF7A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32747"/>
            <a:ext cx="12192000" cy="768085"/>
          </a:xfrm>
        </p:spPr>
        <p:txBody>
          <a:bodyPr/>
          <a:lstStyle/>
          <a:p>
            <a:r>
              <a:rPr lang="ko-KR" altLang="en-US" dirty="0"/>
              <a:t>주요 기능 및 기술</a:t>
            </a: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F85320E8-FB2C-49ED-8E83-41C157D0C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44367"/>
              </p:ext>
            </p:extLst>
          </p:nvPr>
        </p:nvGraphicFramePr>
        <p:xfrm>
          <a:off x="542991" y="1549287"/>
          <a:ext cx="11263471" cy="4795810"/>
        </p:xfrm>
        <a:graphic>
          <a:graphicData uri="http://schemas.openxmlformats.org/drawingml/2006/table">
            <a:tbl>
              <a:tblPr firstRow="1" bandRow="1">
                <a:tableStyleId>{285AA81B-BBB5-4392-8076-FD9FE9627FA2}</a:tableStyleId>
              </a:tblPr>
              <a:tblGrid>
                <a:gridCol w="2145709">
                  <a:extLst>
                    <a:ext uri="{9D8B030D-6E8A-4147-A177-3AD203B41FA5}">
                      <a16:colId xmlns:a16="http://schemas.microsoft.com/office/drawing/2014/main" val="2445137772"/>
                    </a:ext>
                  </a:extLst>
                </a:gridCol>
                <a:gridCol w="4558881">
                  <a:extLst>
                    <a:ext uri="{9D8B030D-6E8A-4147-A177-3AD203B41FA5}">
                      <a16:colId xmlns:a16="http://schemas.microsoft.com/office/drawing/2014/main" val="2047765125"/>
                    </a:ext>
                  </a:extLst>
                </a:gridCol>
                <a:gridCol w="4558881">
                  <a:extLst>
                    <a:ext uri="{9D8B030D-6E8A-4147-A177-3AD203B41FA5}">
                      <a16:colId xmlns:a16="http://schemas.microsoft.com/office/drawing/2014/main" val="3696871562"/>
                    </a:ext>
                  </a:extLst>
                </a:gridCol>
              </a:tblGrid>
              <a:tr h="340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주요 기능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주요 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087170"/>
                  </a:ext>
                </a:extLst>
              </a:tr>
              <a:tr h="862475">
                <a:tc>
                  <a:txBody>
                    <a:bodyPr/>
                    <a:lstStyle/>
                    <a:p>
                      <a:pPr lvl="3" algn="ctr">
                        <a:lnSpc>
                          <a:spcPct val="150000"/>
                        </a:lnSpc>
                        <a:buSzPts val="1800"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APP</a:t>
                      </a:r>
                      <a:r>
                        <a:rPr lang="ko-KR" alt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 여러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/>
                        <a:t>북마크 기능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뉴스 브리핑 기능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스크랩 </a:t>
                      </a:r>
                      <a:r>
                        <a:rPr lang="ko-KR" altLang="en-US" sz="1200" dirty="0" err="1"/>
                        <a:t>기능등</a:t>
                      </a:r>
                      <a:r>
                        <a:rPr lang="ko-KR" altLang="en-US" sz="1200" dirty="0"/>
                        <a:t> 사용자에게 다양한 기능들을 제공한다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/>
                        <a:t>Google TTS API</a:t>
                      </a:r>
                      <a:r>
                        <a:rPr lang="ko-KR" altLang="en-US" sz="1200" b="1" dirty="0"/>
                        <a:t> </a:t>
                      </a:r>
                      <a:endParaRPr lang="en-US" altLang="ko-KR" sz="1200" b="1" dirty="0"/>
                    </a:p>
                    <a:p>
                      <a:pPr algn="just" latinLnBrk="1"/>
                      <a:r>
                        <a:rPr lang="en-US" altLang="ko-KR" sz="1200" dirty="0"/>
                        <a:t>Streaming </a:t>
                      </a:r>
                      <a:r>
                        <a:rPr lang="ko-KR" altLang="en-US" sz="1200" dirty="0"/>
                        <a:t>방식으로 </a:t>
                      </a:r>
                      <a:r>
                        <a:rPr lang="en-US" altLang="ko-KR" sz="1200" dirty="0"/>
                        <a:t>APP</a:t>
                      </a:r>
                      <a:r>
                        <a:rPr lang="ko-KR" altLang="en-US" sz="1200" dirty="0"/>
                        <a:t>으로 </a:t>
                      </a:r>
                      <a:r>
                        <a:rPr lang="en-US" altLang="ko-KR" sz="1200" dirty="0"/>
                        <a:t>data</a:t>
                      </a:r>
                      <a:r>
                        <a:rPr lang="ko-KR" altLang="en-US" sz="1200" dirty="0"/>
                        <a:t>를 전송하는 </a:t>
                      </a:r>
                      <a:r>
                        <a:rPr lang="en-US" altLang="ko-KR" sz="1200" dirty="0"/>
                        <a:t>google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/>
                        <a:t>TTS</a:t>
                      </a:r>
                      <a:r>
                        <a:rPr lang="ko-KR" altLang="en-US" sz="1200" dirty="0"/>
                        <a:t>기능을 사용한다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just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Firebase</a:t>
                      </a:r>
                    </a:p>
                    <a:p>
                      <a:pPr algn="just" latinLnBrk="1"/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220246"/>
                  </a:ext>
                </a:extLst>
              </a:tr>
              <a:tr h="862475">
                <a:tc>
                  <a:txBody>
                    <a:bodyPr/>
                    <a:lstStyle/>
                    <a:p>
                      <a:pPr lvl="3" algn="ctr">
                        <a:lnSpc>
                          <a:spcPct val="150000"/>
                        </a:lnSpc>
                        <a:buSzPts val="1800"/>
                      </a:pPr>
                      <a:r>
                        <a:rPr lang="ko-KR" alt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뉴스 요약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/>
                        <a:t>뉴스의 긴 내용을 사람들이 가장 읽기 편하다고 느끼는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줄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변경예정</a:t>
                      </a:r>
                      <a:r>
                        <a:rPr lang="en-US" altLang="ko-KR" sz="1200" dirty="0"/>
                        <a:t>: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줄</a:t>
                      </a:r>
                      <a:r>
                        <a:rPr lang="en-US" altLang="ko-KR" sz="1200" dirty="0"/>
                        <a:t>(350</a:t>
                      </a:r>
                      <a:r>
                        <a:rPr lang="ko-KR" altLang="en-US" sz="1200" dirty="0"/>
                        <a:t>단어</a:t>
                      </a:r>
                      <a:r>
                        <a:rPr lang="en-US" altLang="ko-KR" sz="1200" dirty="0"/>
                        <a:t>))</a:t>
                      </a:r>
                      <a:r>
                        <a:rPr lang="ko-KR" altLang="en-US" sz="1200" dirty="0"/>
                        <a:t>로 요약하여 제공한다</a:t>
                      </a:r>
                      <a:r>
                        <a:rPr lang="en-US" altLang="ko-KR" sz="1200" dirty="0"/>
                        <a:t>.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Lexrank</a:t>
                      </a:r>
                      <a:endParaRPr lang="en-US" altLang="ko-KR" sz="12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구글의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pagerank</a:t>
                      </a:r>
                      <a:r>
                        <a:rPr lang="ko-KR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를 이용하여 페이지가 아닌 문장 단위로 연관성을 찾는 알고리즘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을 기반으로 한다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본문의 문장을 그대로 활용하는 </a:t>
                      </a:r>
                      <a:r>
                        <a:rPr lang="ko-KR" altLang="ko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추출적</a:t>
                      </a:r>
                      <a:r>
                        <a:rPr lang="ko-KR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요약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이다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815640"/>
                  </a:ext>
                </a:extLst>
              </a:tr>
              <a:tr h="862475">
                <a:tc>
                  <a:txBody>
                    <a:bodyPr/>
                    <a:lstStyle/>
                    <a:p>
                      <a:pPr lvl="3" algn="ctr">
                        <a:lnSpc>
                          <a:spcPct val="150000"/>
                        </a:lnSpc>
                        <a:buSzPts val="1800"/>
                      </a:pPr>
                      <a:r>
                        <a:rPr lang="ko-KR" alt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주제별 뉴스 묶기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사용자가 한 번에 주제를 파악하고 그 주제의 다양한 뉴스들을 제공받기 위해 뉴스를 주제별로 군집하여 묶어서 보여준다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/>
                        <a:t>K-Means </a:t>
                      </a:r>
                      <a:r>
                        <a:rPr lang="ko-KR" altLang="en-US" sz="1200" b="1" dirty="0"/>
                        <a:t>알고리즘</a:t>
                      </a:r>
                      <a:endParaRPr lang="en-US" altLang="ko-KR" sz="1200" b="1" dirty="0"/>
                    </a:p>
                    <a:p>
                      <a:pPr algn="just" latinLnBrk="1"/>
                      <a:r>
                        <a:rPr lang="ko-KR" altLang="en-US" sz="1200" b="0" dirty="0"/>
                        <a:t>여러 군집 알고리즘 중 가장 흔히 사용되고 효율이 좋은 </a:t>
                      </a:r>
                      <a:r>
                        <a:rPr lang="en-US" altLang="ko-KR" sz="1200" b="0" dirty="0"/>
                        <a:t>k-means </a:t>
                      </a:r>
                      <a:r>
                        <a:rPr lang="ko-KR" altLang="en-US" sz="1200" b="0" dirty="0"/>
                        <a:t>알고리즘을 사용하여 뉴스를 주제별로 분류한다</a:t>
                      </a:r>
                      <a:r>
                        <a:rPr lang="en-US" altLang="ko-KR" sz="1200" b="0" dirty="0"/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334051"/>
                  </a:ext>
                </a:extLst>
              </a:tr>
              <a:tr h="862475">
                <a:tc>
                  <a:txBody>
                    <a:bodyPr/>
                    <a:lstStyle/>
                    <a:p>
                      <a:pPr lvl="3" algn="ctr">
                        <a:lnSpc>
                          <a:spcPct val="150000"/>
                        </a:lnSpc>
                        <a:buSzPts val="1800"/>
                      </a:pPr>
                      <a:r>
                        <a:rPr lang="ko-KR" alt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뉴스 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Headline </a:t>
                      </a:r>
                      <a:r>
                        <a:rPr lang="ko-KR" alt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같은 주제로 묶인 뉴스들이 하나의 내용으로 요약되어 새로운 요약본을 사용자에게 보여주며 그 군집에 맞는 헤드라인을 제공하여 사용자에게 한 눈에 주제를 파악할 수 있도록 보여준다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 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Attention Mechanism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773550"/>
                  </a:ext>
                </a:extLst>
              </a:tr>
              <a:tr h="862475">
                <a:tc>
                  <a:txBody>
                    <a:bodyPr/>
                    <a:lstStyle/>
                    <a:p>
                      <a:pPr lvl="3" algn="ctr">
                        <a:lnSpc>
                          <a:spcPct val="150000"/>
                        </a:lnSpc>
                        <a:buSzPts val="1800"/>
                      </a:pPr>
                      <a:r>
                        <a:rPr lang="ko-KR" alt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개인별 뉴스 추천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사용자의 경험을 중요시하고 편리함을 보장하기 위해 개인화 맞춤 추천 기능을 제공한다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사용자가 뉴스에 평점을 매기면 그 점수를 기반으로 추천 알고리즘이 돌아간다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200" b="1" dirty="0"/>
                        <a:t>Contents-based &amp; Collaborate </a:t>
                      </a:r>
                      <a:r>
                        <a:rPr lang="en-US" altLang="ko-KR" sz="1200" b="1" dirty="0" err="1"/>
                        <a:t>filterling</a:t>
                      </a:r>
                      <a:endParaRPr lang="en-US" altLang="ko-KR" sz="1200" b="1" dirty="0"/>
                    </a:p>
                    <a:p>
                      <a:pPr algn="just" latinLnBrk="1"/>
                      <a:r>
                        <a:rPr lang="ko-KR" altLang="en-US" sz="1200" b="0" dirty="0"/>
                        <a:t>사용자 기반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아이템 기반추천 알고리즘을 데이터 양에 따라 </a:t>
                      </a:r>
                      <a:r>
                        <a:rPr lang="ko-KR" altLang="en-US" sz="1200" b="0" dirty="0" err="1"/>
                        <a:t>번갈아가며</a:t>
                      </a:r>
                      <a:r>
                        <a:rPr lang="ko-KR" altLang="en-US" sz="1200" b="0" dirty="0"/>
                        <a:t> 사용한다</a:t>
                      </a:r>
                      <a:r>
                        <a:rPr lang="en-US" altLang="ko-KR" sz="1200" b="0" dirty="0"/>
                        <a:t>. </a:t>
                      </a:r>
                      <a:r>
                        <a:rPr lang="ko-KR" altLang="en-US" sz="1200" b="0" dirty="0" err="1"/>
                        <a:t>피어슨</a:t>
                      </a:r>
                      <a:r>
                        <a:rPr lang="ko-KR" altLang="en-US" sz="1200" b="0" dirty="0"/>
                        <a:t> 상관계수와</a:t>
                      </a:r>
                      <a:endParaRPr lang="en-US" altLang="ko-KR" sz="1200" b="0" dirty="0"/>
                    </a:p>
                    <a:p>
                      <a:pPr algn="just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493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103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63D785-0A9C-4C0C-91ED-271526DDB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93300"/>
            <a:ext cx="12192000" cy="768085"/>
          </a:xfrm>
        </p:spPr>
        <p:txBody>
          <a:bodyPr/>
          <a:lstStyle/>
          <a:p>
            <a:r>
              <a:rPr lang="ko-KR" altLang="en-US" dirty="0"/>
              <a:t>수정 및 보완사항</a:t>
            </a:r>
          </a:p>
        </p:txBody>
      </p:sp>
      <p:graphicFrame>
        <p:nvGraphicFramePr>
          <p:cNvPr id="4" name="Google Shape;221;p29">
            <a:extLst>
              <a:ext uri="{FF2B5EF4-FFF2-40B4-BE49-F238E27FC236}">
                <a16:creationId xmlns:a16="http://schemas.microsoft.com/office/drawing/2014/main" id="{1C57B2D2-B7A9-4F8B-86FA-876CFC002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336454"/>
              </p:ext>
            </p:extLst>
          </p:nvPr>
        </p:nvGraphicFramePr>
        <p:xfrm>
          <a:off x="859302" y="1987561"/>
          <a:ext cx="10651550" cy="4230095"/>
        </p:xfrm>
        <a:graphic>
          <a:graphicData uri="http://schemas.openxmlformats.org/drawingml/2006/table">
            <a:tbl>
              <a:tblPr firstRow="1" bandRow="1">
                <a:noFill/>
                <a:tableStyleId>{614534B6-1387-49A4-B558-93391E02F844}</a:tableStyleId>
              </a:tblPr>
              <a:tblGrid>
                <a:gridCol w="214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유형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>
                          <a:solidFill>
                            <a:schemeClr val="dk1"/>
                          </a:solidFill>
                        </a:rPr>
                        <a:t>보완 사항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dirty="0"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진척도(%)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72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APP</a:t>
                      </a:r>
                      <a:endParaRPr lang="ko-KR" dirty="0"/>
                    </a:p>
                  </a:txBody>
                  <a:tcPr anchor="ctr"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스크랩</a:t>
                      </a:r>
                      <a:r>
                        <a:rPr lang="en-US" sz="1400" u="none" strike="noStrike" cap="none" dirty="0"/>
                        <a:t> </a:t>
                      </a:r>
                      <a:r>
                        <a:rPr lang="en-US" sz="1400" u="none" strike="noStrike" cap="none" dirty="0" err="1"/>
                        <a:t>기능</a:t>
                      </a:r>
                      <a:endParaRPr dirty="0"/>
                    </a:p>
                  </a:txBody>
                  <a:tcPr marL="91450" marR="91450" marT="45725" marB="45725" anchor="ctr"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사용자가</a:t>
                      </a:r>
                      <a:r>
                        <a:rPr lang="en-US" sz="1400" u="none" strike="noStrike" cap="none" dirty="0"/>
                        <a:t> </a:t>
                      </a:r>
                      <a:r>
                        <a:rPr lang="en-US" sz="1400" u="none" strike="noStrike" cap="none" dirty="0" err="1"/>
                        <a:t>원하는</a:t>
                      </a:r>
                      <a:r>
                        <a:rPr lang="en-US" sz="1400" u="none" strike="noStrike" cap="none" dirty="0"/>
                        <a:t> </a:t>
                      </a:r>
                      <a:r>
                        <a:rPr lang="en-US" sz="1400" u="none" strike="noStrike" cap="none" dirty="0" err="1"/>
                        <a:t>뉴스를</a:t>
                      </a:r>
                      <a:r>
                        <a:rPr lang="en-US" sz="1400" u="none" strike="noStrike" cap="none" dirty="0"/>
                        <a:t> </a:t>
                      </a:r>
                      <a:r>
                        <a:rPr lang="en-US" sz="1400" u="none" strike="noStrike" cap="none" dirty="0" err="1"/>
                        <a:t>스크랩하여</a:t>
                      </a:r>
                      <a:r>
                        <a:rPr lang="en-US" sz="1400" u="none" strike="noStrike" cap="none" dirty="0"/>
                        <a:t> </a:t>
                      </a:r>
                      <a:r>
                        <a:rPr lang="en-US" sz="1400" u="none" strike="noStrike" cap="none" dirty="0" err="1"/>
                        <a:t>뉴스</a:t>
                      </a:r>
                      <a:r>
                        <a:rPr lang="en-US" sz="1400" u="none" strike="noStrike" cap="none" dirty="0"/>
                        <a:t> </a:t>
                      </a:r>
                      <a:r>
                        <a:rPr lang="en-US" sz="1400" u="none" strike="noStrike" cap="none" dirty="0" err="1"/>
                        <a:t>정보를</a:t>
                      </a:r>
                      <a:r>
                        <a:rPr lang="en-US" sz="1400" u="none" strike="noStrike" cap="none" dirty="0"/>
                        <a:t> </a:t>
                      </a:r>
                      <a:r>
                        <a:rPr lang="en-US" sz="1400" u="none" strike="noStrike" cap="none" dirty="0" err="1"/>
                        <a:t>DB에</a:t>
                      </a:r>
                      <a:r>
                        <a:rPr lang="en-US" sz="1400" u="none" strike="noStrike" cap="none" dirty="0"/>
                        <a:t> </a:t>
                      </a:r>
                      <a:r>
                        <a:rPr lang="en-US" sz="1400" u="none" strike="noStrike" cap="none" dirty="0" err="1"/>
                        <a:t>저장하여</a:t>
                      </a:r>
                      <a:r>
                        <a:rPr lang="en-US" sz="1400" u="none" strike="noStrike" cap="none" dirty="0"/>
                        <a:t> </a:t>
                      </a:r>
                      <a:r>
                        <a:rPr lang="en-US" sz="1400" u="none" strike="noStrike" cap="none" dirty="0" err="1"/>
                        <a:t>후에</a:t>
                      </a:r>
                      <a:r>
                        <a:rPr lang="en-US" sz="1400" u="none" strike="noStrike" cap="none" dirty="0"/>
                        <a:t> </a:t>
                      </a:r>
                      <a:r>
                        <a:rPr lang="en-US" sz="1400" u="none" strike="noStrike" cap="none" dirty="0" err="1"/>
                        <a:t>다시</a:t>
                      </a:r>
                      <a:r>
                        <a:rPr lang="en-US" sz="1400" u="none" strike="noStrike" cap="none" dirty="0"/>
                        <a:t> 볼 수 </a:t>
                      </a:r>
                      <a:r>
                        <a:rPr lang="en-US" sz="1400" u="none" strike="noStrike" cap="none" dirty="0" err="1"/>
                        <a:t>있도록</a:t>
                      </a:r>
                      <a:r>
                        <a:rPr lang="en-US" sz="1400" u="none" strike="noStrike" cap="none" dirty="0"/>
                        <a:t> </a:t>
                      </a:r>
                      <a:r>
                        <a:rPr lang="en-US" sz="1400" u="none" strike="noStrike" cap="none" dirty="0" err="1"/>
                        <a:t>한다</a:t>
                      </a:r>
                      <a:r>
                        <a:rPr lang="en-US" sz="1400" u="none" strike="noStrike" cap="none" dirty="0"/>
                        <a:t>.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u="none" strike="noStrike" cap="none" dirty="0">
                          <a:solidFill>
                            <a:schemeClr val="accent2"/>
                          </a:solidFill>
                        </a:rPr>
                        <a:t>100%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743373"/>
                  </a:ext>
                </a:extLst>
              </a:tr>
              <a:tr h="537725">
                <a:tc vMerge="1">
                  <a:txBody>
                    <a:bodyPr/>
                    <a:lstStyle/>
                    <a:p>
                      <a:pPr algn="ctr"/>
                      <a:endParaRPr lang="ko-KR" dirty="0"/>
                    </a:p>
                  </a:txBody>
                  <a:tcPr anchor="ctr"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u="none" strike="noStrike" cap="none" dirty="0"/>
                        <a:t>DB</a:t>
                      </a:r>
                      <a:r>
                        <a:rPr lang="ko-KR" altLang="en-US" sz="1400" u="none" strike="noStrike" cap="none" dirty="0"/>
                        <a:t> 연동 오류</a:t>
                      </a:r>
                      <a:endParaRPr dirty="0"/>
                    </a:p>
                  </a:txBody>
                  <a:tcPr marL="91450" marR="91450" marT="45725" marB="45725" anchor="ctr"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/>
                        <a:t>많은 양의 데이터를 한 번에 보낼 경우 생기는 오류를 처리한다</a:t>
                      </a:r>
                      <a:r>
                        <a:rPr lang="en-US" altLang="ko-KR" sz="1400" u="none" strike="noStrike" cap="none" dirty="0"/>
                        <a:t>.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u="none" strike="noStrike" cap="none" dirty="0">
                          <a:solidFill>
                            <a:schemeClr val="accent2"/>
                          </a:solidFill>
                        </a:rPr>
                        <a:t>100%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300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Clustering System</a:t>
                      </a:r>
                      <a:endParaRPr dirty="0"/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/>
                        <a:t>적절한 </a:t>
                      </a:r>
                      <a:r>
                        <a:rPr lang="en-US" altLang="ko-KR" sz="1400" u="none" strike="noStrike" cap="none" dirty="0"/>
                        <a:t>K </a:t>
                      </a:r>
                      <a:r>
                        <a:rPr lang="ko-KR" altLang="en-US" sz="1400" u="none" strike="noStrike" cap="none" dirty="0"/>
                        <a:t>찾기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Clustering </a:t>
                      </a:r>
                      <a:r>
                        <a:rPr lang="ko-KR" altLang="en-US" sz="1400" u="none" strike="noStrike" cap="none" dirty="0"/>
                        <a:t>개수인 </a:t>
                      </a:r>
                      <a:r>
                        <a:rPr lang="en-US" altLang="ko-KR" sz="1400" u="none" strike="noStrike" cap="none" dirty="0"/>
                        <a:t>k</a:t>
                      </a:r>
                      <a:r>
                        <a:rPr lang="ko-KR" altLang="en-US" sz="1400" u="none" strike="noStrike" cap="none" dirty="0"/>
                        <a:t>의 가장 적합한 값을 찾는 실험을 하여 성능을 높인다</a:t>
                      </a:r>
                      <a:r>
                        <a:rPr lang="en-US" altLang="ko-KR" sz="1400" u="none" strike="noStrike" cap="none" dirty="0"/>
                        <a:t>.</a:t>
                      </a:r>
                      <a:r>
                        <a:rPr lang="ko-KR" altLang="en-US" sz="1400" u="none" strike="noStrike" cap="none" dirty="0"/>
                        <a:t> 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accent2"/>
                          </a:solidFill>
                        </a:rPr>
                        <a:t>100%</a:t>
                      </a:r>
                      <a:endParaRPr sz="1400" u="none" strike="noStrike" cap="none" dirty="0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7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/>
                        <a:t>중심에 근접한 기사 추출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/>
                        <a:t>클러스터내의 모든 기사를 보여주는 것이 아니기에 중심에 근접한 기사 </a:t>
                      </a:r>
                      <a:r>
                        <a:rPr lang="en-US" altLang="ko-KR" sz="1400" u="none" strike="noStrike" cap="none" dirty="0"/>
                        <a:t>40</a:t>
                      </a:r>
                      <a:r>
                        <a:rPr lang="ko-KR" altLang="en-US" sz="1400" u="none" strike="noStrike" cap="none" dirty="0"/>
                        <a:t>개만 추출한다</a:t>
                      </a:r>
                      <a:r>
                        <a:rPr lang="en-US" altLang="ko-KR" sz="1400" u="none" strike="noStrike" cap="none" dirty="0"/>
                        <a:t>.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u="none" strike="noStrike" cap="none" dirty="0"/>
                        <a:t>???%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Headline </a:t>
                      </a:r>
                      <a:r>
                        <a:rPr lang="ko-KR" altLang="en-US" dirty="0"/>
                        <a:t>및 </a:t>
                      </a:r>
                      <a:r>
                        <a:rPr lang="en-US" altLang="ko-KR" dirty="0"/>
                        <a:t>Recommend System</a:t>
                      </a:r>
                      <a:r>
                        <a:rPr lang="ko-KR" altLang="en-US" dirty="0"/>
                        <a:t>과의 연동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Clustering System</a:t>
                      </a:r>
                      <a:r>
                        <a:rPr lang="ko-KR" altLang="en-US" sz="1400" u="none" strike="noStrike" cap="none"/>
                        <a:t>에서 군집된 데이터를 다음 시스템으로 넘겨준다</a:t>
                      </a:r>
                      <a:r>
                        <a:rPr lang="en-US" altLang="ko-KR" sz="1400" u="none" strike="noStrike" cap="none"/>
                        <a:t>.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u="none" strike="noStrike" cap="none"/>
                        <a:t>???%</a:t>
                      </a:r>
                      <a:endParaRPr lang="en-US" altLang="ko-KR" sz="1400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887267"/>
                  </a:ext>
                </a:extLst>
              </a:tr>
              <a:tr h="5377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u="none" strike="noStrike" cap="none" dirty="0"/>
                        <a:t>Headline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System</a:t>
                      </a:r>
                      <a:endParaRPr lang="en-US" altLang="ko-KR" dirty="0"/>
                    </a:p>
                  </a:txBody>
                  <a:tcPr anchor="ctr"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/>
                        <a:t>모델의 성능 향상</a:t>
                      </a:r>
                      <a:endParaRPr dirty="0"/>
                    </a:p>
                  </a:txBody>
                  <a:tcPr marL="91450" marR="91450" marT="45725" marB="45725" anchor="ctr"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/>
                        <a:t>추가 실험을 통해 모델 성능을 향상시킨다</a:t>
                      </a:r>
                      <a:r>
                        <a:rPr lang="en-US" altLang="ko-KR" sz="1400" u="none" strike="noStrike" cap="none" dirty="0"/>
                        <a:t>.(</a:t>
                      </a:r>
                      <a:r>
                        <a:rPr lang="ko-KR" altLang="en-US" sz="1400" u="none" strike="noStrike" cap="none" dirty="0"/>
                        <a:t>앞으로도 계속 향상시킬 예정</a:t>
                      </a:r>
                      <a:r>
                        <a:rPr lang="en-US" altLang="ko-KR" sz="1400" u="none" strike="noStrike" cap="none" dirty="0"/>
                        <a:t>)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???%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Recommend System</a:t>
                      </a:r>
                      <a:endParaRPr dirty="0"/>
                    </a:p>
                  </a:txBody>
                  <a:tcPr marL="91450" marR="91450" marT="45725" marB="45725" anchor="ctr"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/>
                        <a:t>일정시간 간격으로 실행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일정시간마다 추천시스템을 반복 실행한다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u="none" strike="noStrike" cap="none" dirty="0">
                          <a:solidFill>
                            <a:schemeClr val="accent2"/>
                          </a:solidFill>
                        </a:rPr>
                        <a:t>100%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1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436F9F-BCC1-4256-A10D-5D0CBB6AAB8B}"/>
              </a:ext>
            </a:extLst>
          </p:cNvPr>
          <p:cNvSpPr txBox="1"/>
          <p:nvPr/>
        </p:nvSpPr>
        <p:spPr>
          <a:xfrm>
            <a:off x="1793630" y="1831789"/>
            <a:ext cx="774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Apscheduler</a:t>
            </a:r>
            <a:r>
              <a:rPr lang="en-US" altLang="ko-KR" sz="2000" dirty="0"/>
              <a:t> </a:t>
            </a:r>
            <a:r>
              <a:rPr lang="ko-KR" altLang="en-US" sz="2000" dirty="0"/>
              <a:t>모듈의 </a:t>
            </a:r>
            <a:r>
              <a:rPr lang="en-US" altLang="ko-KR" sz="2000" dirty="0" err="1"/>
              <a:t>BackgroundScheduler</a:t>
            </a:r>
            <a:r>
              <a:rPr lang="ko-KR" altLang="en-US" sz="2000" dirty="0"/>
              <a:t>를 이용한 </a:t>
            </a:r>
            <a:r>
              <a:rPr lang="ko-KR" altLang="en-US" sz="2000" dirty="0" err="1"/>
              <a:t>스케쥴러</a:t>
            </a:r>
            <a:r>
              <a:rPr lang="ko-KR" altLang="en-US" sz="2000" dirty="0"/>
              <a:t>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C6FBB-4AF9-4573-93D2-E054EC49092C}"/>
              </a:ext>
            </a:extLst>
          </p:cNvPr>
          <p:cNvSpPr txBox="1"/>
          <p:nvPr/>
        </p:nvSpPr>
        <p:spPr>
          <a:xfrm>
            <a:off x="1910862" y="4640576"/>
            <a:ext cx="8018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뉴스 하나를 추천 하는 것이 아니라 뉴스 군집을 추천 하는 것이기 때문에 클러스터링이 완료된 이후에 실행을 해야 새로운 군집을 추천해 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10B9B-D96B-4E0A-B726-7A3F6BD0B997}"/>
              </a:ext>
            </a:extLst>
          </p:cNvPr>
          <p:cNvSpPr txBox="1"/>
          <p:nvPr/>
        </p:nvSpPr>
        <p:spPr>
          <a:xfrm>
            <a:off x="1910862" y="5332650"/>
            <a:ext cx="5861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클러스터링 이후 사용자가 평점을 매긴 데이터가 어느정도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30DC3A-F7C9-4739-A636-46C9FBE7C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319" y="2971961"/>
            <a:ext cx="7658100" cy="1400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2A40CE-FE16-4D71-94D9-F33BD676CF2A}"/>
              </a:ext>
            </a:extLst>
          </p:cNvPr>
          <p:cNvSpPr txBox="1"/>
          <p:nvPr/>
        </p:nvSpPr>
        <p:spPr>
          <a:xfrm>
            <a:off x="1997319" y="2448041"/>
            <a:ext cx="3165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시</a:t>
            </a:r>
            <a:r>
              <a:rPr lang="en-US" altLang="ko-KR" dirty="0"/>
              <a:t>, 13</a:t>
            </a:r>
            <a:r>
              <a:rPr lang="ko-KR" altLang="en-US" dirty="0"/>
              <a:t>시</a:t>
            </a:r>
            <a:r>
              <a:rPr lang="en-US" altLang="ko-KR" dirty="0"/>
              <a:t>, 16</a:t>
            </a:r>
            <a:r>
              <a:rPr lang="ko-KR" altLang="en-US" dirty="0"/>
              <a:t>시</a:t>
            </a:r>
            <a:r>
              <a:rPr lang="en-US" altLang="ko-KR" dirty="0"/>
              <a:t>, 19</a:t>
            </a:r>
            <a:r>
              <a:rPr lang="ko-KR" altLang="en-US" dirty="0"/>
              <a:t>시</a:t>
            </a:r>
            <a:r>
              <a:rPr lang="en-US" altLang="ko-KR" dirty="0"/>
              <a:t>, 22</a:t>
            </a:r>
            <a:r>
              <a:rPr lang="ko-KR" altLang="en-US" dirty="0"/>
              <a:t>시</a:t>
            </a:r>
            <a:r>
              <a:rPr lang="en-US" altLang="ko-KR" dirty="0"/>
              <a:t>, 1</a:t>
            </a:r>
            <a:r>
              <a:rPr lang="ko-KR" altLang="en-US" dirty="0"/>
              <a:t>시</a:t>
            </a:r>
          </a:p>
        </p:txBody>
      </p:sp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02B0610A-C1FF-40A2-AA14-FACCEE171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1631"/>
            <a:ext cx="12192000" cy="768085"/>
          </a:xfrm>
        </p:spPr>
        <p:txBody>
          <a:bodyPr/>
          <a:lstStyle/>
          <a:p>
            <a:r>
              <a:rPr lang="ko-KR" altLang="en-US" dirty="0"/>
              <a:t>수정 및 보완사항</a:t>
            </a: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94098513-0547-4563-A861-BFEDD024896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879716"/>
            <a:ext cx="12192000" cy="384043"/>
          </a:xfrm>
        </p:spPr>
        <p:txBody>
          <a:bodyPr/>
          <a:lstStyle/>
          <a:p>
            <a:pPr lvl="0"/>
            <a:r>
              <a:rPr lang="en-US" altLang="ko-K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News Recommend System</a:t>
            </a:r>
            <a:endParaRPr lang="ko-KR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2829420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-A2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2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1423</Words>
  <Application>Microsoft Office PowerPoint</Application>
  <PresentationFormat>와이드스크린</PresentationFormat>
  <Paragraphs>560</Paragraphs>
  <Slides>20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ArialMT</vt:lpstr>
      <vt:lpstr>Malgun Gothic</vt:lpstr>
      <vt:lpstr>Malgun Gothic</vt:lpstr>
      <vt:lpstr>Arial</vt:lpstr>
      <vt:lpstr>Wingdings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김혜원</dc:creator>
  <cp:lastModifiedBy>박 주영</cp:lastModifiedBy>
  <cp:revision>58</cp:revision>
  <dcterms:modified xsi:type="dcterms:W3CDTF">2019-12-03T05:32:27Z</dcterms:modified>
</cp:coreProperties>
</file>